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6" r:id="rId8"/>
    <p:sldId id="302" r:id="rId9"/>
    <p:sldId id="305" r:id="rId10"/>
    <p:sldId id="308" r:id="rId11"/>
    <p:sldId id="309" r:id="rId12"/>
    <p:sldId id="310" r:id="rId13"/>
    <p:sldId id="313" r:id="rId14"/>
    <p:sldId id="312" r:id="rId15"/>
    <p:sldId id="314" r:id="rId16"/>
    <p:sldId id="320" r:id="rId17"/>
    <p:sldId id="315" r:id="rId18"/>
    <p:sldId id="321" r:id="rId19"/>
    <p:sldId id="317" r:id="rId20"/>
    <p:sldId id="3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170" y="-31537"/>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371940"/>
            <a:ext cx="3214307" cy="2901694"/>
          </a:xfrm>
        </p:spPr>
        <p:txBody>
          <a:bodyPr anchor="b">
            <a:normAutofit/>
          </a:bodyPr>
          <a:lstStyle/>
          <a:p>
            <a:r>
              <a:rPr lang="en-US" sz="3200" dirty="0">
                <a:solidFill>
                  <a:schemeClr val="tx1"/>
                </a:solidFill>
              </a:rPr>
              <a:t>Data Analysis And Predictive Modelling For  Llyod World Risk Poll</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54365" y="3429000"/>
            <a:ext cx="3517393" cy="1332837"/>
          </a:xfrm>
        </p:spPr>
        <p:txBody>
          <a:bodyPr anchor="t">
            <a:noAutofit/>
          </a:bodyPr>
          <a:lstStyle/>
          <a:p>
            <a:pPr>
              <a:lnSpc>
                <a:spcPct val="120000"/>
              </a:lnSpc>
            </a:pPr>
            <a:r>
              <a:rPr lang="en-US" sz="1200" dirty="0"/>
              <a:t>-</a:t>
            </a:r>
          </a:p>
          <a:p>
            <a:pPr>
              <a:lnSpc>
                <a:spcPct val="120000"/>
              </a:lnSpc>
            </a:pPr>
            <a:endParaRPr lang="en-US" sz="12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5" name="TextBox 4">
            <a:extLst>
              <a:ext uri="{FF2B5EF4-FFF2-40B4-BE49-F238E27FC236}">
                <a16:creationId xmlns:a16="http://schemas.microsoft.com/office/drawing/2014/main" id="{1A5D5256-76EB-DFC2-C1E9-A4DFC87B2BFE}"/>
              </a:ext>
            </a:extLst>
          </p:cNvPr>
          <p:cNvSpPr txBox="1"/>
          <p:nvPr/>
        </p:nvSpPr>
        <p:spPr>
          <a:xfrm>
            <a:off x="8123416" y="4642827"/>
            <a:ext cx="3372443" cy="584775"/>
          </a:xfrm>
          <a:prstGeom prst="rect">
            <a:avLst/>
          </a:prstGeom>
          <a:noFill/>
        </p:spPr>
        <p:txBody>
          <a:bodyPr wrap="square" rtlCol="0">
            <a:spAutoFit/>
          </a:bodyPr>
          <a:lstStyle/>
          <a:p>
            <a:r>
              <a:rPr lang="en-IN" sz="1600" dirty="0"/>
              <a:t>Submitted to </a:t>
            </a:r>
          </a:p>
          <a:p>
            <a:r>
              <a:rPr lang="en-IN" sz="1600" dirty="0" err="1"/>
              <a:t>Proff</a:t>
            </a:r>
            <a:r>
              <a:rPr lang="en-IN" sz="1600" dirty="0"/>
              <a:t>. </a:t>
            </a:r>
            <a:r>
              <a:rPr lang="en-IN" sz="1600" dirty="0" err="1"/>
              <a:t>Devlina</a:t>
            </a:r>
            <a:r>
              <a:rPr lang="en-IN" sz="1600" dirty="0"/>
              <a:t> Chatterjee</a:t>
            </a:r>
          </a:p>
        </p:txBody>
      </p:sp>
      <p:sp>
        <p:nvSpPr>
          <p:cNvPr id="6" name="TextBox 5">
            <a:extLst>
              <a:ext uri="{FF2B5EF4-FFF2-40B4-BE49-F238E27FC236}">
                <a16:creationId xmlns:a16="http://schemas.microsoft.com/office/drawing/2014/main" id="{A06D72E6-B4CE-7F59-14A7-E0B2390DBE11}"/>
              </a:ext>
            </a:extLst>
          </p:cNvPr>
          <p:cNvSpPr txBox="1"/>
          <p:nvPr/>
        </p:nvSpPr>
        <p:spPr>
          <a:xfrm>
            <a:off x="-15087" y="5369368"/>
            <a:ext cx="3348448" cy="1015663"/>
          </a:xfrm>
          <a:prstGeom prst="rect">
            <a:avLst/>
          </a:prstGeom>
          <a:noFill/>
        </p:spPr>
        <p:txBody>
          <a:bodyPr wrap="square" rtlCol="0">
            <a:spAutoFit/>
          </a:bodyPr>
          <a:lstStyle/>
          <a:p>
            <a:r>
              <a:rPr lang="en-IN" sz="1200" dirty="0">
                <a:solidFill>
                  <a:schemeClr val="bg1"/>
                </a:solidFill>
                <a:latin typeface="Arial" panose="020B0604020202020204" pitchFamily="34" charset="0"/>
                <a:cs typeface="Arial" panose="020B0604020202020204" pitchFamily="34" charset="0"/>
              </a:rPr>
              <a:t>Abhinav Pratap Singh(231140001)</a:t>
            </a:r>
          </a:p>
          <a:p>
            <a:r>
              <a:rPr lang="en-IN" sz="1200" dirty="0">
                <a:solidFill>
                  <a:schemeClr val="bg1"/>
                </a:solidFill>
                <a:latin typeface="Arial" panose="020B0604020202020204" pitchFamily="34" charset="0"/>
                <a:cs typeface="Arial" panose="020B0604020202020204" pitchFamily="34" charset="0"/>
              </a:rPr>
              <a:t>Aditya Kumar(231130002)</a:t>
            </a:r>
          </a:p>
          <a:p>
            <a:r>
              <a:rPr lang="en-IN" sz="1200" dirty="0">
                <a:solidFill>
                  <a:schemeClr val="bg1"/>
                </a:solidFill>
                <a:latin typeface="Arial" panose="020B0604020202020204" pitchFamily="34" charset="0"/>
                <a:cs typeface="Arial" panose="020B0604020202020204" pitchFamily="34" charset="0"/>
              </a:rPr>
              <a:t>Aman Ingle(231140003)</a:t>
            </a:r>
          </a:p>
          <a:p>
            <a:r>
              <a:rPr lang="en-IN" sz="1200" dirty="0">
                <a:solidFill>
                  <a:schemeClr val="bg1"/>
                </a:solidFill>
                <a:latin typeface="Arial" panose="020B0604020202020204" pitchFamily="34" charset="0"/>
                <a:cs typeface="Arial" panose="020B0604020202020204" pitchFamily="34" charset="0"/>
              </a:rPr>
              <a:t>Samyak Srivatsa(231140020)</a:t>
            </a:r>
          </a:p>
          <a:p>
            <a:r>
              <a:rPr lang="en-IN" sz="1200" dirty="0">
                <a:solidFill>
                  <a:schemeClr val="bg1"/>
                </a:solidFill>
                <a:latin typeface="Arial" panose="020B0604020202020204" pitchFamily="34" charset="0"/>
                <a:cs typeface="Arial" panose="020B0604020202020204" pitchFamily="34" charset="0"/>
              </a:rPr>
              <a:t>Yash Mishra(231140026)</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81211-929F-86B2-8E94-4B5058A189B1}"/>
              </a:ext>
            </a:extLst>
          </p:cNvPr>
          <p:cNvPicPr>
            <a:picLocks noChangeAspect="1"/>
          </p:cNvPicPr>
          <p:nvPr/>
        </p:nvPicPr>
        <p:blipFill>
          <a:blip r:embed="rId2"/>
          <a:stretch>
            <a:fillRect/>
          </a:stretch>
        </p:blipFill>
        <p:spPr>
          <a:xfrm>
            <a:off x="1097280" y="2358463"/>
            <a:ext cx="4872297" cy="3881470"/>
          </a:xfrm>
          <a:prstGeom prst="rect">
            <a:avLst/>
          </a:prstGeom>
        </p:spPr>
      </p:pic>
      <p:pic>
        <p:nvPicPr>
          <p:cNvPr id="3" name="Picture 2">
            <a:extLst>
              <a:ext uri="{FF2B5EF4-FFF2-40B4-BE49-F238E27FC236}">
                <a16:creationId xmlns:a16="http://schemas.microsoft.com/office/drawing/2014/main" id="{DC60AC47-C054-366B-B73F-8A64DBAAA7A4}"/>
              </a:ext>
            </a:extLst>
          </p:cNvPr>
          <p:cNvPicPr>
            <a:picLocks noChangeAspect="1"/>
          </p:cNvPicPr>
          <p:nvPr/>
        </p:nvPicPr>
        <p:blipFill>
          <a:blip r:embed="rId3"/>
          <a:stretch>
            <a:fillRect/>
          </a:stretch>
        </p:blipFill>
        <p:spPr>
          <a:xfrm>
            <a:off x="6222425" y="2358463"/>
            <a:ext cx="5249841" cy="3881470"/>
          </a:xfrm>
          <a:prstGeom prst="rect">
            <a:avLst/>
          </a:prstGeom>
        </p:spPr>
      </p:pic>
      <p:sp>
        <p:nvSpPr>
          <p:cNvPr id="5" name="TextBox 4">
            <a:extLst>
              <a:ext uri="{FF2B5EF4-FFF2-40B4-BE49-F238E27FC236}">
                <a16:creationId xmlns:a16="http://schemas.microsoft.com/office/drawing/2014/main" id="{1B4BF297-2F90-324D-FA19-F301DF249000}"/>
              </a:ext>
            </a:extLst>
          </p:cNvPr>
          <p:cNvSpPr txBox="1"/>
          <p:nvPr/>
        </p:nvSpPr>
        <p:spPr>
          <a:xfrm>
            <a:off x="1571972" y="294901"/>
            <a:ext cx="8795209" cy="646331"/>
          </a:xfrm>
          <a:prstGeom prst="rect">
            <a:avLst/>
          </a:prstGeom>
          <a:noFill/>
        </p:spPr>
        <p:txBody>
          <a:bodyPr wrap="square" rtlCol="0">
            <a:spAutoFit/>
          </a:bodyPr>
          <a:lstStyle/>
          <a:p>
            <a:r>
              <a:rPr lang="en-IN" sz="3600" dirty="0">
                <a:latin typeface="Arial" panose="020B0604020202020204" pitchFamily="34" charset="0"/>
                <a:cs typeface="Arial" panose="020B0604020202020204" pitchFamily="34" charset="0"/>
              </a:rPr>
              <a:t>Least Squares Assumptions</a:t>
            </a:r>
          </a:p>
        </p:txBody>
      </p:sp>
      <p:sp>
        <p:nvSpPr>
          <p:cNvPr id="6" name="TextBox 5">
            <a:extLst>
              <a:ext uri="{FF2B5EF4-FFF2-40B4-BE49-F238E27FC236}">
                <a16:creationId xmlns:a16="http://schemas.microsoft.com/office/drawing/2014/main" id="{010BE175-BE8E-28E8-2AB7-16A099D69F8C}"/>
              </a:ext>
            </a:extLst>
          </p:cNvPr>
          <p:cNvSpPr txBox="1"/>
          <p:nvPr/>
        </p:nvSpPr>
        <p:spPr>
          <a:xfrm>
            <a:off x="1564849" y="1162313"/>
            <a:ext cx="7682846" cy="830997"/>
          </a:xfrm>
          <a:prstGeom prst="rect">
            <a:avLst/>
          </a:prstGeom>
          <a:noFill/>
        </p:spPr>
        <p:txBody>
          <a:bodyPr wrap="square" rtlCol="0">
            <a:spAutoFit/>
          </a:bodyPr>
          <a:lstStyle/>
          <a:p>
            <a:pPr marL="342900" indent="-342900">
              <a:buFont typeface="Arial" panose="020B0604020202020204" pitchFamily="34" charset="0"/>
              <a:buChar char="•"/>
            </a:pPr>
            <a:r>
              <a:rPr lang="en-US" sz="2400" kern="1200" dirty="0">
                <a:solidFill>
                  <a:srgbClr val="404040"/>
                </a:solidFill>
                <a:effectLst/>
                <a:latin typeface="Franklin Gothic Book" panose="020B0503020102020204" pitchFamily="34" charset="0"/>
                <a:ea typeface="+mn-ea"/>
                <a:cs typeface="+mn-cs"/>
              </a:rPr>
              <a:t>The conditional distribution of </a:t>
            </a:r>
            <a:r>
              <a:rPr lang="en-US" sz="2400" i="1" kern="1200" dirty="0">
                <a:solidFill>
                  <a:srgbClr val="404040"/>
                </a:solidFill>
                <a:effectLst/>
                <a:latin typeface="Franklin Gothic Book" panose="020B0503020102020204" pitchFamily="34" charset="0"/>
                <a:ea typeface="+mn-ea"/>
                <a:cs typeface="+mn-cs"/>
              </a:rPr>
              <a:t>u</a:t>
            </a:r>
            <a:r>
              <a:rPr lang="en-US" sz="2400" kern="1200" dirty="0">
                <a:solidFill>
                  <a:srgbClr val="404040"/>
                </a:solidFill>
                <a:effectLst/>
                <a:latin typeface="Franklin Gothic Book" panose="020B0503020102020204" pitchFamily="34" charset="0"/>
                <a:ea typeface="+mn-ea"/>
                <a:cs typeface="+mn-cs"/>
              </a:rPr>
              <a:t> given </a:t>
            </a:r>
            <a:r>
              <a:rPr lang="en-US" sz="2400" i="1" kern="1200" dirty="0">
                <a:solidFill>
                  <a:srgbClr val="404040"/>
                </a:solidFill>
                <a:effectLst/>
                <a:latin typeface="Franklin Gothic Book" panose="020B0503020102020204" pitchFamily="34" charset="0"/>
                <a:ea typeface="+mn-ea"/>
                <a:cs typeface="+mn-cs"/>
              </a:rPr>
              <a:t>X</a:t>
            </a:r>
            <a:r>
              <a:rPr lang="en-US" sz="2400" kern="1200" dirty="0">
                <a:solidFill>
                  <a:srgbClr val="404040"/>
                </a:solidFill>
                <a:effectLst/>
                <a:latin typeface="Franklin Gothic Book" panose="020B0503020102020204" pitchFamily="34" charset="0"/>
                <a:ea typeface="+mn-ea"/>
                <a:cs typeface="+mn-cs"/>
              </a:rPr>
              <a:t> has mean zero, that is, </a:t>
            </a:r>
            <a:r>
              <a:rPr lang="en-US" sz="2400" i="1" kern="1200" dirty="0">
                <a:solidFill>
                  <a:srgbClr val="404040"/>
                </a:solidFill>
                <a:effectLst/>
                <a:latin typeface="Franklin Gothic Book" panose="020B0503020102020204" pitchFamily="34" charset="0"/>
                <a:ea typeface="+mn-ea"/>
                <a:cs typeface="+mn-cs"/>
              </a:rPr>
              <a:t>E</a:t>
            </a:r>
            <a:r>
              <a:rPr lang="en-US" sz="2400" kern="1200" dirty="0">
                <a:solidFill>
                  <a:srgbClr val="404040"/>
                </a:solidFill>
                <a:effectLst/>
                <a:latin typeface="Franklin Gothic Book" panose="020B0503020102020204" pitchFamily="34" charset="0"/>
                <a:ea typeface="+mn-ea"/>
                <a:cs typeface="+mn-cs"/>
              </a:rPr>
              <a:t>(</a:t>
            </a:r>
            <a:r>
              <a:rPr lang="en-US" sz="2400" i="1" kern="1200" dirty="0" err="1">
                <a:solidFill>
                  <a:srgbClr val="404040"/>
                </a:solidFill>
                <a:effectLst/>
                <a:latin typeface="Franklin Gothic Book" panose="020B0503020102020204" pitchFamily="34" charset="0"/>
                <a:ea typeface="+mn-ea"/>
                <a:cs typeface="+mn-cs"/>
              </a:rPr>
              <a:t>u</a:t>
            </a:r>
            <a:r>
              <a:rPr lang="en-US" sz="2400" kern="1200" dirty="0" err="1">
                <a:solidFill>
                  <a:srgbClr val="404040"/>
                </a:solidFill>
                <a:effectLst/>
                <a:latin typeface="Franklin Gothic Book" panose="020B0503020102020204" pitchFamily="34" charset="0"/>
                <a:ea typeface="+mn-ea"/>
                <a:cs typeface="+mn-cs"/>
              </a:rPr>
              <a:t>|</a:t>
            </a:r>
            <a:r>
              <a:rPr lang="en-US" sz="2400" i="1" kern="1200" dirty="0" err="1">
                <a:solidFill>
                  <a:srgbClr val="404040"/>
                </a:solidFill>
                <a:effectLst/>
                <a:latin typeface="Franklin Gothic Book" panose="020B0503020102020204" pitchFamily="34" charset="0"/>
                <a:ea typeface="+mn-ea"/>
                <a:cs typeface="+mn-cs"/>
              </a:rPr>
              <a:t>X</a:t>
            </a:r>
            <a:r>
              <a:rPr lang="en-US" sz="2400" kern="1200" dirty="0">
                <a:solidFill>
                  <a:srgbClr val="404040"/>
                </a:solidFill>
                <a:effectLst/>
                <a:latin typeface="Franklin Gothic Book" panose="020B0503020102020204" pitchFamily="34" charset="0"/>
                <a:ea typeface="+mn-ea"/>
                <a:cs typeface="+mn-cs"/>
              </a:rPr>
              <a:t> = </a:t>
            </a:r>
            <a:r>
              <a:rPr lang="en-US" sz="2400" i="1" kern="1200" dirty="0">
                <a:solidFill>
                  <a:srgbClr val="404040"/>
                </a:solidFill>
                <a:effectLst/>
                <a:latin typeface="Franklin Gothic Book" panose="020B0503020102020204" pitchFamily="34" charset="0"/>
                <a:ea typeface="+mn-ea"/>
                <a:cs typeface="+mn-cs"/>
              </a:rPr>
              <a:t>x</a:t>
            </a:r>
            <a:r>
              <a:rPr lang="en-US" sz="2400" kern="1200" dirty="0">
                <a:solidFill>
                  <a:srgbClr val="404040"/>
                </a:solidFill>
                <a:effectLst/>
                <a:latin typeface="Franklin Gothic Book" panose="020B0503020102020204" pitchFamily="34" charset="0"/>
                <a:ea typeface="+mn-ea"/>
                <a:cs typeface="+mn-cs"/>
              </a:rPr>
              <a:t>) = 0.</a:t>
            </a:r>
            <a:endParaRPr lang="en-IN" sz="2400" dirty="0"/>
          </a:p>
        </p:txBody>
      </p:sp>
    </p:spTree>
    <p:extLst>
      <p:ext uri="{BB962C8B-B14F-4D97-AF65-F5344CB8AC3E}">
        <p14:creationId xmlns:p14="http://schemas.microsoft.com/office/powerpoint/2010/main" val="3814451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ulticol">
            <a:extLst>
              <a:ext uri="{FF2B5EF4-FFF2-40B4-BE49-F238E27FC236}">
                <a16:creationId xmlns:a16="http://schemas.microsoft.com/office/drawing/2014/main" id="{67F48A26-59C9-6E9A-C638-DC73B52F2E60}"/>
              </a:ext>
            </a:extLst>
          </p:cNvPr>
          <p:cNvSpPr>
            <a:spLocks noGrp="1"/>
          </p:cNvSpPr>
          <p:nvPr>
            <p:ph idx="1"/>
          </p:nvPr>
        </p:nvSpPr>
        <p:spPr>
          <a:xfrm>
            <a:off x="1097280" y="2108201"/>
            <a:ext cx="10243166" cy="3760891"/>
          </a:xfrm>
        </p:spPr>
        <p:txBody>
          <a:bodyPr>
            <a:normAutofit lnSpcReduction="10000"/>
          </a:bodyPr>
          <a:lstStyle/>
          <a:p>
            <a:pPr>
              <a:buFont typeface="Arial" panose="020B0604020202020204" pitchFamily="34" charset="0"/>
              <a:buChar char="•"/>
              <a:defRPr/>
            </a:pPr>
            <a:r>
              <a:rPr lang="en-US" sz="2400" dirty="0"/>
              <a:t> </a:t>
            </a:r>
            <a:r>
              <a:rPr lang="en-US" sz="2800" dirty="0">
                <a:latin typeface="Arial" panose="020B0604020202020204" pitchFamily="34" charset="0"/>
                <a:cs typeface="Arial" panose="020B0604020202020204" pitchFamily="34" charset="0"/>
              </a:rPr>
              <a:t>(</a:t>
            </a:r>
            <a:r>
              <a:rPr lang="en-US" sz="2800" i="1" dirty="0">
                <a:latin typeface="Arial" panose="020B0604020202020204" pitchFamily="34" charset="0"/>
                <a:cs typeface="Arial" panose="020B0604020202020204" pitchFamily="34" charset="0"/>
              </a:rPr>
              <a:t>X</a:t>
            </a:r>
            <a:r>
              <a:rPr lang="en-US" sz="2800" i="1" baseline="-25000" dirty="0">
                <a:latin typeface="Arial" panose="020B0604020202020204" pitchFamily="34" charset="0"/>
                <a:cs typeface="Arial" panose="020B0604020202020204" pitchFamily="34" charset="0"/>
              </a:rPr>
              <a:t>i </a:t>
            </a:r>
            <a:r>
              <a:rPr lang="en-US" sz="2800" i="1" dirty="0">
                <a:latin typeface="Arial" panose="020B0604020202020204" pitchFamily="34" charset="0"/>
                <a:cs typeface="Arial" panose="020B0604020202020204" pitchFamily="34" charset="0"/>
              </a:rPr>
              <a:t>,Y</a:t>
            </a:r>
            <a:r>
              <a:rPr lang="en-US" sz="2800" i="1" baseline="-25000" dirty="0">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a:t>
            </a:r>
            <a:r>
              <a:rPr lang="en-US" sz="2800" i="1"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 =1,…,</a:t>
            </a:r>
            <a:r>
              <a:rPr lang="en-US" sz="2800" i="1" dirty="0">
                <a:latin typeface="Arial" panose="020B0604020202020204" pitchFamily="34" charset="0"/>
                <a:cs typeface="Arial" panose="020B0604020202020204" pitchFamily="34" charset="0"/>
              </a:rPr>
              <a:t>n</a:t>
            </a:r>
            <a:r>
              <a:rPr lang="en-US" sz="2800" dirty="0">
                <a:latin typeface="Arial" panose="020B0604020202020204" pitchFamily="34" charset="0"/>
                <a:cs typeface="Arial" panose="020B0604020202020204" pitchFamily="34" charset="0"/>
              </a:rPr>
              <a:t>, are </a:t>
            </a:r>
            <a:r>
              <a:rPr lang="en-US" sz="2800" dirty="0" err="1">
                <a:latin typeface="Arial" panose="020B0604020202020204" pitchFamily="34" charset="0"/>
                <a:cs typeface="Arial" panose="020B0604020202020204" pitchFamily="34" charset="0"/>
              </a:rPr>
              <a:t>i.i.d.</a:t>
            </a:r>
            <a:endParaRPr lang="en-US" sz="2800" dirty="0">
              <a:latin typeface="Arial" panose="020B0604020202020204" pitchFamily="34" charset="0"/>
              <a:cs typeface="Arial" panose="020B0604020202020204" pitchFamily="34" charset="0"/>
            </a:endParaRPr>
          </a:p>
          <a:p>
            <a:pPr marL="0" indent="0" algn="just">
              <a:buNone/>
              <a:defRPr/>
            </a:pPr>
            <a:r>
              <a:rPr lang="en-US" sz="2000" dirty="0"/>
              <a:t>The sampling was random and same types of questions were asked to the population sample.       Hence, we can approximate the distribution as </a:t>
            </a:r>
            <a:r>
              <a:rPr lang="en-US" sz="2000" dirty="0" err="1"/>
              <a:t>i.i.d.</a:t>
            </a:r>
            <a:endParaRPr lang="en-US" sz="2000" dirty="0"/>
          </a:p>
          <a:p>
            <a:pPr>
              <a:buFont typeface="Arial" panose="020B0604020202020204" pitchFamily="34" charset="0"/>
              <a:buChar char="•"/>
              <a:defRPr/>
            </a:pPr>
            <a:r>
              <a:rPr lang="en-US" sz="2400" dirty="0">
                <a:latin typeface="Arial" panose="020B0604020202020204" pitchFamily="34" charset="0"/>
                <a:cs typeface="Arial" panose="020B0604020202020204" pitchFamily="34" charset="0"/>
              </a:rPr>
              <a:t>Large outliers in </a:t>
            </a:r>
            <a:r>
              <a:rPr lang="en-US" sz="2400" i="1" dirty="0">
                <a:latin typeface="Arial" panose="020B0604020202020204" pitchFamily="34" charset="0"/>
                <a:cs typeface="Arial" panose="020B0604020202020204" pitchFamily="34" charset="0"/>
              </a:rPr>
              <a:t>X</a:t>
            </a:r>
            <a:r>
              <a:rPr lang="en-US" sz="2400" dirty="0">
                <a:latin typeface="Arial" panose="020B0604020202020204" pitchFamily="34" charset="0"/>
                <a:cs typeface="Arial" panose="020B0604020202020204" pitchFamily="34" charset="0"/>
              </a:rPr>
              <a:t> and/or </a:t>
            </a:r>
            <a:r>
              <a:rPr lang="en-US" sz="2400" i="1" dirty="0">
                <a:latin typeface="Arial" panose="020B0604020202020204" pitchFamily="34" charset="0"/>
                <a:cs typeface="Arial" panose="020B0604020202020204" pitchFamily="34" charset="0"/>
              </a:rPr>
              <a:t>Y</a:t>
            </a:r>
            <a:r>
              <a:rPr lang="en-US" sz="2400" dirty="0">
                <a:latin typeface="Arial" panose="020B0604020202020204" pitchFamily="34" charset="0"/>
                <a:cs typeface="Arial" panose="020B0604020202020204" pitchFamily="34" charset="0"/>
              </a:rPr>
              <a:t> are rare.</a:t>
            </a:r>
          </a:p>
          <a:p>
            <a:r>
              <a:rPr lang="en-IN" dirty="0"/>
              <a:t>Most of the data was categorical and presence of outliers were negligible.</a:t>
            </a:r>
          </a:p>
          <a:p>
            <a:pPr>
              <a:buFont typeface="Arial" panose="020B0604020202020204" pitchFamily="34" charset="0"/>
              <a:buChar char="•"/>
            </a:pPr>
            <a:r>
              <a:rPr lang="en-US" sz="2400" dirty="0">
                <a:latin typeface="Arial" panose="020B0604020202020204" pitchFamily="34" charset="0"/>
                <a:cs typeface="Arial" panose="020B0604020202020204" pitchFamily="34" charset="0"/>
              </a:rPr>
              <a:t>There is no perfect multicollinearity.</a:t>
            </a:r>
          </a:p>
          <a:p>
            <a:pPr marL="0" indent="0">
              <a:buNone/>
            </a:pPr>
            <a:r>
              <a:rPr lang="en-US" sz="1800" dirty="0">
                <a:ea typeface="ＭＳ Ｐゴシック" pitchFamily="34" charset="-128"/>
              </a:rPr>
              <a:t> This assumption was checked using the correlation matrix.</a:t>
            </a:r>
            <a:br>
              <a:rPr lang="en-US" sz="1800" dirty="0">
                <a:ea typeface="ＭＳ Ｐゴシック" pitchFamily="34" charset="-128"/>
              </a:rPr>
            </a:br>
            <a:endParaRPr lang="en-IN" dirty="0"/>
          </a:p>
        </p:txBody>
      </p:sp>
      <p:sp>
        <p:nvSpPr>
          <p:cNvPr id="5" name="Title 4">
            <a:extLst>
              <a:ext uri="{FF2B5EF4-FFF2-40B4-BE49-F238E27FC236}">
                <a16:creationId xmlns:a16="http://schemas.microsoft.com/office/drawing/2014/main" id="{099155B4-8433-4AF1-0FD7-4BF6AB37341A}"/>
              </a:ext>
            </a:extLst>
          </p:cNvPr>
          <p:cNvSpPr>
            <a:spLocks noGrp="1"/>
          </p:cNvSpPr>
          <p:nvPr>
            <p:ph type="title"/>
          </p:nvPr>
        </p:nvSpPr>
        <p:spPr/>
        <p:txBody>
          <a:bodyPr/>
          <a:lstStyle/>
          <a:p>
            <a:endParaRPr lang="en-IN" dirty="0"/>
          </a:p>
        </p:txBody>
      </p:sp>
      <p:sp>
        <p:nvSpPr>
          <p:cNvPr id="6" name="Title 4">
            <a:extLst>
              <a:ext uri="{FF2B5EF4-FFF2-40B4-BE49-F238E27FC236}">
                <a16:creationId xmlns:a16="http://schemas.microsoft.com/office/drawing/2014/main" id="{65052531-06D1-0AB5-2A72-A90ADFC00D9F}"/>
              </a:ext>
            </a:extLst>
          </p:cNvPr>
          <p:cNvSpPr txBox="1">
            <a:spLocks/>
          </p:cNvSpPr>
          <p:nvPr/>
        </p:nvSpPr>
        <p:spPr>
          <a:xfrm>
            <a:off x="1097280" y="211188"/>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IN"/>
          </a:p>
        </p:txBody>
      </p:sp>
      <p:sp>
        <p:nvSpPr>
          <p:cNvPr id="7" name="TextBox 6">
            <a:extLst>
              <a:ext uri="{FF2B5EF4-FFF2-40B4-BE49-F238E27FC236}">
                <a16:creationId xmlns:a16="http://schemas.microsoft.com/office/drawing/2014/main" id="{56FD2682-1BFB-5E1C-64BB-CEBBCD4AFC4A}"/>
              </a:ext>
            </a:extLst>
          </p:cNvPr>
          <p:cNvSpPr txBox="1"/>
          <p:nvPr/>
        </p:nvSpPr>
        <p:spPr>
          <a:xfrm>
            <a:off x="1036320" y="881181"/>
            <a:ext cx="8795209" cy="646331"/>
          </a:xfrm>
          <a:prstGeom prst="rect">
            <a:avLst/>
          </a:prstGeom>
          <a:noFill/>
        </p:spPr>
        <p:txBody>
          <a:bodyPr wrap="square" rtlCol="0">
            <a:spAutoFit/>
          </a:bodyPr>
          <a:lstStyle/>
          <a:p>
            <a:r>
              <a:rPr lang="en-IN" sz="3600" dirty="0">
                <a:latin typeface="Arial" panose="020B0604020202020204" pitchFamily="34" charset="0"/>
                <a:cs typeface="Arial" panose="020B0604020202020204" pitchFamily="34" charset="0"/>
              </a:rPr>
              <a:t>Least Squares Assumptions</a:t>
            </a:r>
          </a:p>
        </p:txBody>
      </p:sp>
      <p:pic>
        <p:nvPicPr>
          <p:cNvPr id="15" name="Picture 14">
            <a:extLst>
              <a:ext uri="{FF2B5EF4-FFF2-40B4-BE49-F238E27FC236}">
                <a16:creationId xmlns:a16="http://schemas.microsoft.com/office/drawing/2014/main" id="{4DEA1554-4749-09B6-F71B-49D8AD28EB92}"/>
              </a:ext>
            </a:extLst>
          </p:cNvPr>
          <p:cNvPicPr>
            <a:picLocks noChangeAspect="1"/>
          </p:cNvPicPr>
          <p:nvPr/>
        </p:nvPicPr>
        <p:blipFill>
          <a:blip r:embed="rId2"/>
          <a:stretch>
            <a:fillRect/>
          </a:stretch>
        </p:blipFill>
        <p:spPr>
          <a:xfrm>
            <a:off x="1036320" y="84729"/>
            <a:ext cx="10304126" cy="6174556"/>
          </a:xfrm>
          <a:prstGeom prst="rect">
            <a:avLst/>
          </a:prstGeom>
        </p:spPr>
      </p:pic>
    </p:spTree>
    <p:extLst>
      <p:ext uri="{BB962C8B-B14F-4D97-AF65-F5344CB8AC3E}">
        <p14:creationId xmlns:p14="http://schemas.microsoft.com/office/powerpoint/2010/main" val="1071929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nextCondLst>
                <p:cond evt="onClick" delay="0">
                  <p:tgtEl>
                    <p:spTgt spid="3"/>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B57E-C710-83A5-BFAC-A2D82A357A6B}"/>
              </a:ext>
            </a:extLst>
          </p:cNvPr>
          <p:cNvSpPr>
            <a:spLocks noGrp="1"/>
          </p:cNvSpPr>
          <p:nvPr>
            <p:ph type="title"/>
          </p:nvPr>
        </p:nvSpPr>
        <p:spPr/>
        <p:txBody>
          <a:bodyPr/>
          <a:lstStyle/>
          <a:p>
            <a:r>
              <a:rPr lang="en-IN" dirty="0"/>
              <a:t>Predictive Modelling</a:t>
            </a:r>
          </a:p>
        </p:txBody>
      </p:sp>
      <p:sp>
        <p:nvSpPr>
          <p:cNvPr id="3" name="Content Placeholder 2">
            <a:extLst>
              <a:ext uri="{FF2B5EF4-FFF2-40B4-BE49-F238E27FC236}">
                <a16:creationId xmlns:a16="http://schemas.microsoft.com/office/drawing/2014/main" id="{8A11AD75-7EFB-C98E-9301-9D52E7F6FF3B}"/>
              </a:ext>
            </a:extLst>
          </p:cNvPr>
          <p:cNvSpPr>
            <a:spLocks noGrp="1"/>
          </p:cNvSpPr>
          <p:nvPr>
            <p:ph idx="1"/>
          </p:nvPr>
        </p:nvSpPr>
        <p:spPr/>
        <p:txBody>
          <a:bodyPr/>
          <a:lstStyle/>
          <a:p>
            <a:pPr>
              <a:buFont typeface="Wingdings" panose="05000000000000000000" pitchFamily="2" charset="2"/>
              <a:buChar char="Ø"/>
            </a:pPr>
            <a:r>
              <a:rPr lang="en-IN" dirty="0"/>
              <a:t>We would be using Linear regression to model the effect of 17 independent variables on our dependent variable i.e. resilience index.</a:t>
            </a:r>
          </a:p>
          <a:p>
            <a:pPr>
              <a:buFont typeface="Wingdings" panose="05000000000000000000" pitchFamily="2" charset="2"/>
              <a:buChar char="Ø"/>
            </a:pPr>
            <a:r>
              <a:rPr lang="en-IN" dirty="0"/>
              <a:t>For the loss/cost function we would be using ordinary least squares. </a:t>
            </a:r>
          </a:p>
          <a:p>
            <a:pPr>
              <a:buFont typeface="Wingdings" panose="05000000000000000000" pitchFamily="2" charset="2"/>
              <a:buChar char="Ø"/>
            </a:pPr>
            <a:r>
              <a:rPr lang="en-IN" dirty="0"/>
              <a:t>We would then explore the possibility of higher order regression model and compare it with the Linear model.</a:t>
            </a:r>
          </a:p>
          <a:p>
            <a:pPr marL="0" indent="0">
              <a:buNone/>
            </a:pPr>
            <a:endParaRPr lang="en-IN" dirty="0"/>
          </a:p>
        </p:txBody>
      </p:sp>
    </p:spTree>
    <p:extLst>
      <p:ext uri="{BB962C8B-B14F-4D97-AF65-F5344CB8AC3E}">
        <p14:creationId xmlns:p14="http://schemas.microsoft.com/office/powerpoint/2010/main" val="42468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84F0-BBD2-7269-F9CD-D885ACAD1B42}"/>
              </a:ext>
            </a:extLst>
          </p:cNvPr>
          <p:cNvSpPr>
            <a:spLocks noGrp="1"/>
          </p:cNvSpPr>
          <p:nvPr>
            <p:ph type="title"/>
          </p:nvPr>
        </p:nvSpPr>
        <p:spPr>
          <a:xfrm>
            <a:off x="1097280" y="286603"/>
            <a:ext cx="10513695" cy="1450757"/>
          </a:xfrm>
        </p:spPr>
        <p:txBody>
          <a:bodyPr>
            <a:normAutofit/>
          </a:bodyPr>
          <a:lstStyle/>
          <a:p>
            <a:r>
              <a:rPr lang="en-IN" sz="4400" dirty="0"/>
              <a:t>Predictive Modelling: OLS Regression</a:t>
            </a:r>
          </a:p>
        </p:txBody>
      </p:sp>
      <p:pic>
        <p:nvPicPr>
          <p:cNvPr id="4" name="Content Placeholder 3">
            <a:extLst>
              <a:ext uri="{FF2B5EF4-FFF2-40B4-BE49-F238E27FC236}">
                <a16:creationId xmlns:a16="http://schemas.microsoft.com/office/drawing/2014/main" id="{655452A7-D702-6A4D-DB00-DEDA80A112C0}"/>
              </a:ext>
            </a:extLst>
          </p:cNvPr>
          <p:cNvPicPr>
            <a:picLocks noGrp="1" noChangeAspect="1"/>
          </p:cNvPicPr>
          <p:nvPr>
            <p:ph idx="1"/>
          </p:nvPr>
        </p:nvPicPr>
        <p:blipFill>
          <a:blip r:embed="rId2"/>
          <a:stretch>
            <a:fillRect/>
          </a:stretch>
        </p:blipFill>
        <p:spPr>
          <a:xfrm>
            <a:off x="451404" y="2167828"/>
            <a:ext cx="5902723" cy="3760788"/>
          </a:xfrm>
          <a:prstGeom prst="rect">
            <a:avLst/>
          </a:prstGeom>
        </p:spPr>
      </p:pic>
      <p:pic>
        <p:nvPicPr>
          <p:cNvPr id="8" name="Picture 7">
            <a:extLst>
              <a:ext uri="{FF2B5EF4-FFF2-40B4-BE49-F238E27FC236}">
                <a16:creationId xmlns:a16="http://schemas.microsoft.com/office/drawing/2014/main" id="{4FA20C52-E444-5704-F42E-6544DAD85BD0}"/>
              </a:ext>
            </a:extLst>
          </p:cNvPr>
          <p:cNvPicPr>
            <a:picLocks noChangeAspect="1"/>
          </p:cNvPicPr>
          <p:nvPr/>
        </p:nvPicPr>
        <p:blipFill>
          <a:blip r:embed="rId3"/>
          <a:stretch>
            <a:fillRect/>
          </a:stretch>
        </p:blipFill>
        <p:spPr>
          <a:xfrm>
            <a:off x="6011004" y="2363387"/>
            <a:ext cx="5729592" cy="3565229"/>
          </a:xfrm>
          <a:prstGeom prst="rect">
            <a:avLst/>
          </a:prstGeom>
        </p:spPr>
      </p:pic>
      <p:pic>
        <p:nvPicPr>
          <p:cNvPr id="10" name="Picture 9">
            <a:extLst>
              <a:ext uri="{FF2B5EF4-FFF2-40B4-BE49-F238E27FC236}">
                <a16:creationId xmlns:a16="http://schemas.microsoft.com/office/drawing/2014/main" id="{ADA0D1C1-010A-733A-A628-B289D823681B}"/>
              </a:ext>
            </a:extLst>
          </p:cNvPr>
          <p:cNvPicPr>
            <a:picLocks noChangeAspect="1"/>
          </p:cNvPicPr>
          <p:nvPr/>
        </p:nvPicPr>
        <p:blipFill>
          <a:blip r:embed="rId4"/>
          <a:stretch>
            <a:fillRect/>
          </a:stretch>
        </p:blipFill>
        <p:spPr>
          <a:xfrm>
            <a:off x="6011004" y="1959492"/>
            <a:ext cx="5729592" cy="403895"/>
          </a:xfrm>
          <a:prstGeom prst="rect">
            <a:avLst/>
          </a:prstGeom>
        </p:spPr>
      </p:pic>
    </p:spTree>
    <p:extLst>
      <p:ext uri="{BB962C8B-B14F-4D97-AF65-F5344CB8AC3E}">
        <p14:creationId xmlns:p14="http://schemas.microsoft.com/office/powerpoint/2010/main" val="1445806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89E5-F192-5DBC-ECC1-738E1CF9F4B2}"/>
              </a:ext>
            </a:extLst>
          </p:cNvPr>
          <p:cNvSpPr>
            <a:spLocks noGrp="1"/>
          </p:cNvSpPr>
          <p:nvPr>
            <p:ph type="title"/>
          </p:nvPr>
        </p:nvSpPr>
        <p:spPr>
          <a:xfrm>
            <a:off x="1342005" y="335242"/>
            <a:ext cx="10058400" cy="1450757"/>
          </a:xfrm>
        </p:spPr>
        <p:txBody>
          <a:bodyPr/>
          <a:lstStyle/>
          <a:p>
            <a:pPr algn="just"/>
            <a:r>
              <a:rPr lang="en-IN" dirty="0"/>
              <a:t>Linear vs Polynomial Regression</a:t>
            </a:r>
          </a:p>
        </p:txBody>
      </p:sp>
      <p:pic>
        <p:nvPicPr>
          <p:cNvPr id="5" name="Content Placeholder 4">
            <a:extLst>
              <a:ext uri="{FF2B5EF4-FFF2-40B4-BE49-F238E27FC236}">
                <a16:creationId xmlns:a16="http://schemas.microsoft.com/office/drawing/2014/main" id="{E82A1621-89A3-A049-9867-60F70ACC6C53}"/>
              </a:ext>
            </a:extLst>
          </p:cNvPr>
          <p:cNvPicPr>
            <a:picLocks noGrp="1" noChangeAspect="1"/>
          </p:cNvPicPr>
          <p:nvPr>
            <p:ph idx="1"/>
          </p:nvPr>
        </p:nvPicPr>
        <p:blipFill>
          <a:blip r:embed="rId2"/>
          <a:stretch>
            <a:fillRect/>
          </a:stretch>
        </p:blipFill>
        <p:spPr>
          <a:xfrm>
            <a:off x="1342005" y="2325016"/>
            <a:ext cx="4930327" cy="3760788"/>
          </a:xfrm>
        </p:spPr>
      </p:pic>
      <p:sp>
        <p:nvSpPr>
          <p:cNvPr id="6" name="TextBox 5">
            <a:extLst>
              <a:ext uri="{FF2B5EF4-FFF2-40B4-BE49-F238E27FC236}">
                <a16:creationId xmlns:a16="http://schemas.microsoft.com/office/drawing/2014/main" id="{CBEBA841-2625-881F-D4D1-E1B9375F5D0D}"/>
              </a:ext>
            </a:extLst>
          </p:cNvPr>
          <p:cNvSpPr txBox="1"/>
          <p:nvPr/>
        </p:nvSpPr>
        <p:spPr>
          <a:xfrm>
            <a:off x="6742872" y="2325016"/>
            <a:ext cx="4512030" cy="2949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dirty="0">
                <a:latin typeface="Arial" panose="020B0604020202020204" pitchFamily="34" charset="0"/>
                <a:cs typeface="Arial" panose="020B0604020202020204" pitchFamily="34" charset="0"/>
              </a:rPr>
              <a:t>As we increase the degree of polynomial we observe that the model gets better on training data but there is a sharp increase in test error beyond the second degree of polynomial.</a:t>
            </a:r>
          </a:p>
          <a:p>
            <a:pPr marL="285750" indent="-285750" algn="just">
              <a:lnSpc>
                <a:spcPct val="150000"/>
              </a:lnSpc>
              <a:buFont typeface="Wingdings" panose="05000000000000000000" pitchFamily="2" charset="2"/>
              <a:buChar char="Ø"/>
            </a:pPr>
            <a:r>
              <a:rPr lang="en-IN" dirty="0">
                <a:latin typeface="Arial" panose="020B0604020202020204" pitchFamily="34" charset="0"/>
                <a:cs typeface="Arial" panose="020B0604020202020204" pitchFamily="34" charset="0"/>
              </a:rPr>
              <a:t>R2 decreased to 0.40 (for polynomial degree 2) from earlier value of 0.471.</a:t>
            </a:r>
          </a:p>
        </p:txBody>
      </p:sp>
    </p:spTree>
    <p:extLst>
      <p:ext uri="{BB962C8B-B14F-4D97-AF65-F5344CB8AC3E}">
        <p14:creationId xmlns:p14="http://schemas.microsoft.com/office/powerpoint/2010/main" val="2878481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D397-EFF4-B6D4-9327-A149E7EC2DD4}"/>
              </a:ext>
            </a:extLst>
          </p:cNvPr>
          <p:cNvSpPr>
            <a:spLocks noGrp="1"/>
          </p:cNvSpPr>
          <p:nvPr>
            <p:ph type="title"/>
          </p:nvPr>
        </p:nvSpPr>
        <p:spPr/>
        <p:txBody>
          <a:bodyPr/>
          <a:lstStyle/>
          <a:p>
            <a:r>
              <a:rPr lang="en-IN" dirty="0"/>
              <a:t>Regularization</a:t>
            </a:r>
          </a:p>
        </p:txBody>
      </p:sp>
      <p:sp>
        <p:nvSpPr>
          <p:cNvPr id="3" name="Content Placeholder 2">
            <a:extLst>
              <a:ext uri="{FF2B5EF4-FFF2-40B4-BE49-F238E27FC236}">
                <a16:creationId xmlns:a16="http://schemas.microsoft.com/office/drawing/2014/main" id="{E32C5034-7843-EEDC-478E-B6A78819430D}"/>
              </a:ext>
            </a:extLst>
          </p:cNvPr>
          <p:cNvSpPr>
            <a:spLocks noGrp="1"/>
          </p:cNvSpPr>
          <p:nvPr>
            <p:ph idx="1"/>
          </p:nvPr>
        </p:nvSpPr>
        <p:spPr/>
        <p:txBody>
          <a:bodyPr>
            <a:normAutofit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a:buFont typeface="Wingdings" panose="05000000000000000000" pitchFamily="2" charset="2"/>
              <a:buChar char="Ø"/>
            </a:pPr>
            <a:r>
              <a:rPr lang="en-IN" dirty="0"/>
              <a:t>Minimize Model Complexity.</a:t>
            </a:r>
          </a:p>
          <a:p>
            <a:pPr>
              <a:buFont typeface="Wingdings" panose="05000000000000000000" pitchFamily="2" charset="2"/>
              <a:buChar char="Ø"/>
            </a:pPr>
            <a:r>
              <a:rPr lang="en-IN" dirty="0"/>
              <a:t>Penalizing the Loss Function.</a:t>
            </a:r>
          </a:p>
          <a:p>
            <a:pPr>
              <a:buFont typeface="Wingdings" panose="05000000000000000000" pitchFamily="2" charset="2"/>
              <a:buChar char="Ø"/>
            </a:pPr>
            <a:r>
              <a:rPr lang="en-IN" dirty="0"/>
              <a:t>Reducing Model Overfitting.</a:t>
            </a:r>
          </a:p>
          <a:p>
            <a:pPr marL="0" indent="0">
              <a:buNone/>
            </a:pPr>
            <a:r>
              <a:rPr lang="en-IN" dirty="0"/>
              <a:t>   After Hyperparameter Tuning , we achieved R</a:t>
            </a:r>
            <a:r>
              <a:rPr lang="en-IN" sz="1200" dirty="0"/>
              <a:t>2 </a:t>
            </a:r>
            <a:r>
              <a:rPr lang="en-IN" dirty="0"/>
              <a:t>score of 0.478 from the initial score of 0.471.</a:t>
            </a:r>
          </a:p>
          <a:p>
            <a:pPr>
              <a:buFont typeface="Wingdings" panose="05000000000000000000" pitchFamily="2" charset="2"/>
              <a:buChar char="Ø"/>
            </a:pPr>
            <a:endParaRPr lang="en-IN" dirty="0"/>
          </a:p>
          <a:p>
            <a:pPr marL="0" indent="0">
              <a:buNone/>
            </a:pPr>
            <a:endParaRPr lang="en-IN" dirty="0"/>
          </a:p>
          <a:p>
            <a:pPr marL="0" indent="0">
              <a:buNone/>
            </a:pPr>
            <a:endParaRPr lang="en-IN" dirty="0"/>
          </a:p>
        </p:txBody>
      </p:sp>
      <p:sp>
        <p:nvSpPr>
          <p:cNvPr id="4" name="Rectangle: Rounded Corners 3">
            <a:extLst>
              <a:ext uri="{FF2B5EF4-FFF2-40B4-BE49-F238E27FC236}">
                <a16:creationId xmlns:a16="http://schemas.microsoft.com/office/drawing/2014/main" id="{ED01308C-85FA-1D18-A81E-2424907F4F76}"/>
              </a:ext>
            </a:extLst>
          </p:cNvPr>
          <p:cNvSpPr/>
          <p:nvPr/>
        </p:nvSpPr>
        <p:spPr>
          <a:xfrm>
            <a:off x="8229600" y="2247681"/>
            <a:ext cx="2865120" cy="700392"/>
          </a:xfrm>
          <a:prstGeom prst="round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Elastic net (combination of L1 &amp; L2 Regularization)</a:t>
            </a:r>
          </a:p>
        </p:txBody>
      </p:sp>
      <p:sp>
        <p:nvSpPr>
          <p:cNvPr id="5" name="Rectangle: Rounded Corners 4">
            <a:extLst>
              <a:ext uri="{FF2B5EF4-FFF2-40B4-BE49-F238E27FC236}">
                <a16:creationId xmlns:a16="http://schemas.microsoft.com/office/drawing/2014/main" id="{D8DBD438-EBD6-9C71-EE5A-90B1F0AF21F7}"/>
              </a:ext>
            </a:extLst>
          </p:cNvPr>
          <p:cNvSpPr/>
          <p:nvPr/>
        </p:nvSpPr>
        <p:spPr>
          <a:xfrm>
            <a:off x="1309992" y="2290862"/>
            <a:ext cx="2393004" cy="700392"/>
          </a:xfrm>
          <a:prstGeom prst="round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L1 Regularization</a:t>
            </a:r>
          </a:p>
          <a:p>
            <a:pPr algn="ctr">
              <a:buFont typeface="Wingdings" panose="05000000000000000000" pitchFamily="2" charset="2"/>
              <a:buChar char="Ø"/>
            </a:pPr>
            <a:endParaRPr lang="en-IN" dirty="0"/>
          </a:p>
        </p:txBody>
      </p:sp>
      <p:sp>
        <p:nvSpPr>
          <p:cNvPr id="7" name="TextBox 6">
            <a:extLst>
              <a:ext uri="{FF2B5EF4-FFF2-40B4-BE49-F238E27FC236}">
                <a16:creationId xmlns:a16="http://schemas.microsoft.com/office/drawing/2014/main" id="{9773F6DD-1212-4142-7206-ADBBEEF4FC7F}"/>
              </a:ext>
            </a:extLst>
          </p:cNvPr>
          <p:cNvSpPr txBox="1"/>
          <p:nvPr/>
        </p:nvSpPr>
        <p:spPr>
          <a:xfrm>
            <a:off x="1036320" y="3362095"/>
            <a:ext cx="4739316" cy="461665"/>
          </a:xfrm>
          <a:prstGeom prst="rect">
            <a:avLst/>
          </a:prstGeom>
          <a:noFill/>
        </p:spPr>
        <p:txBody>
          <a:bodyPr wrap="square" rtlCol="0">
            <a:spAutoFit/>
          </a:bodyPr>
          <a:lstStyle/>
          <a:p>
            <a:r>
              <a:rPr lang="en-IN" sz="2400" dirty="0"/>
              <a:t>Why do we use Regularization?</a:t>
            </a:r>
          </a:p>
        </p:txBody>
      </p:sp>
      <p:cxnSp>
        <p:nvCxnSpPr>
          <p:cNvPr id="9" name="Straight Connector 8">
            <a:extLst>
              <a:ext uri="{FF2B5EF4-FFF2-40B4-BE49-F238E27FC236}">
                <a16:creationId xmlns:a16="http://schemas.microsoft.com/office/drawing/2014/main" id="{371E4E42-104C-0198-1F7D-FE5503037F0C}"/>
              </a:ext>
            </a:extLst>
          </p:cNvPr>
          <p:cNvCxnSpPr>
            <a:endCxn id="5" idx="0"/>
          </p:cNvCxnSpPr>
          <p:nvPr/>
        </p:nvCxnSpPr>
        <p:spPr>
          <a:xfrm flipH="1">
            <a:off x="2506494" y="1896894"/>
            <a:ext cx="3619986" cy="393968"/>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049BCDB-0EB0-8FBB-8D96-528CFF30E6CA}"/>
              </a:ext>
            </a:extLst>
          </p:cNvPr>
          <p:cNvCxnSpPr>
            <a:cxnSpLocks/>
            <a:endCxn id="4" idx="0"/>
          </p:cNvCxnSpPr>
          <p:nvPr/>
        </p:nvCxnSpPr>
        <p:spPr>
          <a:xfrm>
            <a:off x="6126480" y="1896814"/>
            <a:ext cx="3535680" cy="350867"/>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B5035A2-DA7D-A7E6-30A1-0B7178FC3226}"/>
              </a:ext>
            </a:extLst>
          </p:cNvPr>
          <p:cNvCxnSpPr>
            <a:cxnSpLocks/>
          </p:cNvCxnSpPr>
          <p:nvPr/>
        </p:nvCxnSpPr>
        <p:spPr>
          <a:xfrm>
            <a:off x="6126480" y="1900854"/>
            <a:ext cx="0" cy="473592"/>
          </a:xfrm>
          <a:prstGeom prst="line">
            <a:avLst/>
          </a:prstGeom>
        </p:spPr>
        <p:style>
          <a:lnRef idx="1">
            <a:schemeClr val="dk1"/>
          </a:lnRef>
          <a:fillRef idx="0">
            <a:schemeClr val="dk1"/>
          </a:fillRef>
          <a:effectRef idx="0">
            <a:schemeClr val="dk1"/>
          </a:effectRef>
          <a:fontRef idx="minor">
            <a:schemeClr val="tx1"/>
          </a:fontRef>
        </p:style>
      </p:cxnSp>
      <p:sp>
        <p:nvSpPr>
          <p:cNvPr id="6" name="Rectangle: Rounded Corners 5">
            <a:extLst>
              <a:ext uri="{FF2B5EF4-FFF2-40B4-BE49-F238E27FC236}">
                <a16:creationId xmlns:a16="http://schemas.microsoft.com/office/drawing/2014/main" id="{902A347B-4052-A217-5DBA-5E6207E70C77}"/>
              </a:ext>
            </a:extLst>
          </p:cNvPr>
          <p:cNvSpPr/>
          <p:nvPr/>
        </p:nvSpPr>
        <p:spPr>
          <a:xfrm>
            <a:off x="5036334" y="2284554"/>
            <a:ext cx="2393004" cy="700392"/>
          </a:xfrm>
          <a:prstGeom prst="roundRect">
            <a:avLst/>
          </a:prstGeom>
          <a:solidFill>
            <a:schemeClr val="bg1">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IN" dirty="0"/>
              <a:t>L2 Regularization</a:t>
            </a:r>
          </a:p>
          <a:p>
            <a:pPr algn="ctr"/>
            <a:endParaRPr lang="en-IN" dirty="0"/>
          </a:p>
        </p:txBody>
      </p:sp>
    </p:spTree>
    <p:extLst>
      <p:ext uri="{BB962C8B-B14F-4D97-AF65-F5344CB8AC3E}">
        <p14:creationId xmlns:p14="http://schemas.microsoft.com/office/powerpoint/2010/main" val="397527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A1E1-4A7F-6D37-5E5F-FD09C905C13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722786A-785D-1CE9-C24A-4DFE73FBC2D9}"/>
              </a:ext>
            </a:extLst>
          </p:cNvPr>
          <p:cNvSpPr>
            <a:spLocks noGrp="1"/>
          </p:cNvSpPr>
          <p:nvPr>
            <p:ph idx="1"/>
          </p:nvPr>
        </p:nvSpPr>
        <p:spPr/>
        <p:txBody>
          <a:bodyPr/>
          <a:lstStyle/>
          <a:p>
            <a:pPr>
              <a:buFont typeface="Wingdings" panose="05000000000000000000" pitchFamily="2" charset="2"/>
              <a:buChar char="Ø"/>
            </a:pPr>
            <a:r>
              <a:rPr lang="en-IN" dirty="0"/>
              <a:t>Polynomial regression is not a better fit for our data as the on increasing order of the polynomial error is increasing.</a:t>
            </a:r>
          </a:p>
          <a:p>
            <a:pPr>
              <a:buFont typeface="Wingdings" panose="05000000000000000000" pitchFamily="2" charset="2"/>
              <a:buChar char="Ø"/>
            </a:pPr>
            <a:r>
              <a:rPr lang="en-IN" dirty="0"/>
              <a:t>OLS regression gives better fit than the Polynomial.</a:t>
            </a:r>
          </a:p>
          <a:p>
            <a:pPr>
              <a:buFont typeface="Wingdings" panose="05000000000000000000" pitchFamily="2" charset="2"/>
              <a:buChar char="Ø"/>
            </a:pPr>
            <a:r>
              <a:rPr lang="en-IN" dirty="0"/>
              <a:t>By using L1 regularization we can increase the accuracy of our model.</a:t>
            </a:r>
          </a:p>
        </p:txBody>
      </p:sp>
    </p:spTree>
    <p:extLst>
      <p:ext uri="{BB962C8B-B14F-4D97-AF65-F5344CB8AC3E}">
        <p14:creationId xmlns:p14="http://schemas.microsoft.com/office/powerpoint/2010/main" val="1450721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2294B-39DA-6C8E-E0BF-90A9336BE6AA}"/>
              </a:ext>
            </a:extLst>
          </p:cNvPr>
          <p:cNvSpPr txBox="1"/>
          <p:nvPr/>
        </p:nvSpPr>
        <p:spPr>
          <a:xfrm>
            <a:off x="3973285" y="2413337"/>
            <a:ext cx="4245429" cy="1015663"/>
          </a:xfrm>
          <a:prstGeom prst="rect">
            <a:avLst/>
          </a:prstGeom>
          <a:noFill/>
        </p:spPr>
        <p:txBody>
          <a:bodyPr wrap="square" rtlCol="0">
            <a:spAutoFit/>
          </a:bodyPr>
          <a:lstStyle/>
          <a:p>
            <a:r>
              <a:rPr lang="en-IN" sz="6000" b="1" dirty="0">
                <a:solidFill>
                  <a:srgbClr val="0070C0"/>
                </a:solidFill>
              </a:rPr>
              <a:t>THANK YOU</a:t>
            </a:r>
          </a:p>
        </p:txBody>
      </p:sp>
    </p:spTree>
    <p:extLst>
      <p:ext uri="{BB962C8B-B14F-4D97-AF65-F5344CB8AC3E}">
        <p14:creationId xmlns:p14="http://schemas.microsoft.com/office/powerpoint/2010/main" val="387454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Contents</a:t>
            </a:r>
          </a:p>
        </p:txBody>
      </p:sp>
      <p:sp>
        <p:nvSpPr>
          <p:cNvPr id="5" name="Content Placeholder 4">
            <a:extLst>
              <a:ext uri="{FF2B5EF4-FFF2-40B4-BE49-F238E27FC236}">
                <a16:creationId xmlns:a16="http://schemas.microsoft.com/office/drawing/2014/main" id="{EACC6CC9-B3DA-0226-2819-07CE08E5001E}"/>
              </a:ext>
            </a:extLst>
          </p:cNvPr>
          <p:cNvSpPr>
            <a:spLocks noGrp="1"/>
          </p:cNvSpPr>
          <p:nvPr>
            <p:ph idx="1"/>
          </p:nvPr>
        </p:nvSpPr>
        <p:spPr/>
        <p:txBody>
          <a:bodyPr/>
          <a:lstStyle/>
          <a:p>
            <a:pPr>
              <a:buFont typeface="Wingdings" panose="05000000000000000000" pitchFamily="2" charset="2"/>
              <a:buChar char="Ø"/>
            </a:pPr>
            <a:r>
              <a:rPr lang="en-IN" dirty="0"/>
              <a:t>Dataset Overview</a:t>
            </a:r>
          </a:p>
          <a:p>
            <a:pPr>
              <a:buFont typeface="Wingdings" panose="05000000000000000000" pitchFamily="2" charset="2"/>
              <a:buChar char="Ø"/>
            </a:pPr>
            <a:r>
              <a:rPr lang="en-IN" dirty="0"/>
              <a:t>Objectives</a:t>
            </a:r>
          </a:p>
          <a:p>
            <a:pPr>
              <a:buFont typeface="Wingdings" panose="05000000000000000000" pitchFamily="2" charset="2"/>
              <a:buChar char="Ø"/>
            </a:pPr>
            <a:r>
              <a:rPr lang="en-IN" dirty="0"/>
              <a:t>Feature selection</a:t>
            </a:r>
          </a:p>
          <a:p>
            <a:pPr>
              <a:buFont typeface="Wingdings" panose="05000000000000000000" pitchFamily="2" charset="2"/>
              <a:buChar char="Ø"/>
            </a:pPr>
            <a:r>
              <a:rPr lang="en-IN" dirty="0"/>
              <a:t>Exploratory Data Analysis</a:t>
            </a:r>
          </a:p>
          <a:p>
            <a:pPr>
              <a:buFont typeface="Wingdings" panose="05000000000000000000" pitchFamily="2" charset="2"/>
              <a:buChar char="Ø"/>
            </a:pPr>
            <a:r>
              <a:rPr lang="en-IN" dirty="0"/>
              <a:t>Least Square Assumptions</a:t>
            </a:r>
          </a:p>
          <a:p>
            <a:pPr>
              <a:buFont typeface="Wingdings" panose="05000000000000000000" pitchFamily="2" charset="2"/>
              <a:buChar char="Ø"/>
            </a:pPr>
            <a:r>
              <a:rPr lang="en-IN" dirty="0"/>
              <a:t>Predictive Modelling</a:t>
            </a:r>
          </a:p>
          <a:p>
            <a:pPr>
              <a:buFont typeface="Wingdings" panose="05000000000000000000" pitchFamily="2" charset="2"/>
              <a:buChar char="Ø"/>
            </a:pPr>
            <a:r>
              <a:rPr lang="en-IN" dirty="0"/>
              <a:t>Hypothesis Testing</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92E2-AE87-B353-5E85-81C9619FBBF8}"/>
              </a:ext>
            </a:extLst>
          </p:cNvPr>
          <p:cNvSpPr>
            <a:spLocks noGrp="1"/>
          </p:cNvSpPr>
          <p:nvPr>
            <p:ph type="title"/>
          </p:nvPr>
        </p:nvSpPr>
        <p:spPr/>
        <p:txBody>
          <a:bodyPr/>
          <a:lstStyle/>
          <a:p>
            <a:r>
              <a:rPr lang="en-IN" dirty="0"/>
              <a:t>Dataset Overview</a:t>
            </a:r>
          </a:p>
        </p:txBody>
      </p:sp>
      <p:sp>
        <p:nvSpPr>
          <p:cNvPr id="3" name="Content Placeholder 2">
            <a:extLst>
              <a:ext uri="{FF2B5EF4-FFF2-40B4-BE49-F238E27FC236}">
                <a16:creationId xmlns:a16="http://schemas.microsoft.com/office/drawing/2014/main" id="{997A0EC6-304C-23A1-2E78-2648A5F7F842}"/>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1800" b="0" i="0" u="none" strike="noStrike" baseline="0" dirty="0">
                <a:latin typeface="SourceSansPro-Light"/>
              </a:rPr>
              <a:t>The 2021 Lloyd’s Register Foundation World Risk Poll is the second wave of data collection and analyses of people’s attitudes, experiences and behaviors with respect to various aspects of risk and safety. The global survey was conducted against the backdrop of the Covid-19 pandemic and focused in part on how risk-related experiences and perceptions have shifted since the 2019 World Risk Poll. </a:t>
            </a:r>
          </a:p>
          <a:p>
            <a:pPr algn="l">
              <a:lnSpc>
                <a:spcPct val="150000"/>
              </a:lnSpc>
            </a:pPr>
            <a:r>
              <a:rPr lang="en-US" sz="1800" b="1" dirty="0">
                <a:latin typeface="SourceSansPro-Light"/>
              </a:rPr>
              <a:t>About the survey :</a:t>
            </a:r>
            <a:r>
              <a:rPr lang="en-US" sz="1800" b="0" i="0" u="none" strike="noStrike" baseline="0" dirty="0">
                <a:latin typeface="SourceSansPro-Light"/>
              </a:rPr>
              <a:t>As in 2019, the 2021 World Risk Poll was included as a module within the Gallup World Poll. Since 2005, the Gallup World Poll has regularly surveyed residents in more than 140 countries, areas and territories using randomly selected, nationally representative samples that represent, in most years, more than 98% of the world’s aged </a:t>
            </a:r>
            <a:r>
              <a:rPr lang="en-IN" sz="1800" b="0" i="0" u="none" strike="noStrike" baseline="0" dirty="0">
                <a:latin typeface="SourceSansPro-Light"/>
              </a:rPr>
              <a:t>15-years-or-older population.</a:t>
            </a:r>
            <a:endParaRPr lang="en-US" sz="1800" b="1" i="0" u="none" strike="noStrike" baseline="0" dirty="0">
              <a:latin typeface="SourceSansPro-Light"/>
            </a:endParaRPr>
          </a:p>
        </p:txBody>
      </p:sp>
    </p:spTree>
    <p:extLst>
      <p:ext uri="{BB962C8B-B14F-4D97-AF65-F5344CB8AC3E}">
        <p14:creationId xmlns:p14="http://schemas.microsoft.com/office/powerpoint/2010/main" val="408976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754080B-71D1-D7DC-BC51-F9D4E83C4E6D}"/>
              </a:ext>
            </a:extLst>
          </p:cNvPr>
          <p:cNvSpPr/>
          <p:nvPr/>
        </p:nvSpPr>
        <p:spPr>
          <a:xfrm>
            <a:off x="1250302" y="3429000"/>
            <a:ext cx="2397966" cy="424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C116DB9-4CA2-E124-ABB7-BF0AF89A05E1}"/>
              </a:ext>
            </a:extLst>
          </p:cNvPr>
          <p:cNvSpPr/>
          <p:nvPr/>
        </p:nvSpPr>
        <p:spPr>
          <a:xfrm>
            <a:off x="1250302" y="3429000"/>
            <a:ext cx="2397966" cy="4245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E28E7405-9277-B6AA-F5DC-ABA5736ED133}"/>
              </a:ext>
            </a:extLst>
          </p:cNvPr>
          <p:cNvSpPr/>
          <p:nvPr/>
        </p:nvSpPr>
        <p:spPr>
          <a:xfrm>
            <a:off x="1036320" y="3332821"/>
            <a:ext cx="2845338" cy="58640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solidFill>
                  <a:schemeClr val="tx1">
                    <a:lumMod val="75000"/>
                    <a:lumOff val="25000"/>
                  </a:schemeClr>
                </a:solidFill>
              </a:rPr>
              <a:t>Independent Variables-</a:t>
            </a:r>
          </a:p>
        </p:txBody>
      </p:sp>
      <p:sp>
        <p:nvSpPr>
          <p:cNvPr id="18" name="Rectangle 17">
            <a:extLst>
              <a:ext uri="{FF2B5EF4-FFF2-40B4-BE49-F238E27FC236}">
                <a16:creationId xmlns:a16="http://schemas.microsoft.com/office/drawing/2014/main" id="{E57750E2-E746-F66F-619B-A2828D2A937E}"/>
              </a:ext>
            </a:extLst>
          </p:cNvPr>
          <p:cNvSpPr/>
          <p:nvPr/>
        </p:nvSpPr>
        <p:spPr>
          <a:xfrm>
            <a:off x="1087949" y="3904538"/>
            <a:ext cx="2550988" cy="382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solidFill>
                  <a:schemeClr val="tx1">
                    <a:lumMod val="75000"/>
                    <a:lumOff val="25000"/>
                  </a:schemeClr>
                </a:solidFill>
              </a:rPr>
              <a:t> Dependent Variables-</a:t>
            </a:r>
          </a:p>
        </p:txBody>
      </p:sp>
      <p:pic>
        <p:nvPicPr>
          <p:cNvPr id="5" name="Picture 4">
            <a:extLst>
              <a:ext uri="{FF2B5EF4-FFF2-40B4-BE49-F238E27FC236}">
                <a16:creationId xmlns:a16="http://schemas.microsoft.com/office/drawing/2014/main" id="{F13E38C2-FABB-74B1-5BB8-18984455A10F}"/>
              </a:ext>
            </a:extLst>
          </p:cNvPr>
          <p:cNvPicPr>
            <a:picLocks noChangeAspect="1"/>
          </p:cNvPicPr>
          <p:nvPr/>
        </p:nvPicPr>
        <p:blipFill>
          <a:blip r:embed="rId2">
            <a:alphaModFix amt="20000"/>
          </a:blip>
          <a:stretch>
            <a:fillRect/>
          </a:stretch>
        </p:blipFill>
        <p:spPr>
          <a:xfrm>
            <a:off x="7299536" y="-366404"/>
            <a:ext cx="4892464" cy="6354147"/>
          </a:xfrm>
          <a:prstGeom prst="rect">
            <a:avLst/>
          </a:prstGeom>
        </p:spPr>
      </p:pic>
      <p:sp>
        <p:nvSpPr>
          <p:cNvPr id="3" name="region 10">
            <a:extLst>
              <a:ext uri="{FF2B5EF4-FFF2-40B4-BE49-F238E27FC236}">
                <a16:creationId xmlns:a16="http://schemas.microsoft.com/office/drawing/2014/main" id="{5194DEAB-D5C0-6D13-797A-1146B7414C85}"/>
              </a:ext>
            </a:extLst>
          </p:cNvPr>
          <p:cNvSpPr>
            <a:spLocks noGrp="1"/>
          </p:cNvSpPr>
          <p:nvPr>
            <p:ph idx="1"/>
          </p:nvPr>
        </p:nvSpPr>
        <p:spPr>
          <a:xfrm>
            <a:off x="1097280" y="2108201"/>
            <a:ext cx="10058400" cy="3760891"/>
          </a:xfrm>
        </p:spPr>
        <p:txBody>
          <a:bodyPr/>
          <a:lstStyle/>
          <a:p>
            <a:pPr>
              <a:buFont typeface="Wingdings" panose="05000000000000000000" pitchFamily="2" charset="2"/>
              <a:buChar char="Ø"/>
            </a:pPr>
            <a:r>
              <a:rPr lang="en-IN" dirty="0"/>
              <a:t>The dataset consisted of data from 143 countries divided into 15 regions according to their geographical location.</a:t>
            </a:r>
          </a:p>
          <a:p>
            <a:pPr>
              <a:buFont typeface="Wingdings" panose="05000000000000000000" pitchFamily="2" charset="2"/>
              <a:buChar char="Ø"/>
            </a:pPr>
            <a:r>
              <a:rPr lang="en-IN" dirty="0"/>
              <a:t>A total of 70+ Questions were asked to 280k residents of these countries across the world.</a:t>
            </a:r>
          </a:p>
          <a:p>
            <a:pPr>
              <a:buFont typeface="Wingdings" panose="05000000000000000000" pitchFamily="2" charset="2"/>
              <a:buChar char="Ø"/>
            </a:pPr>
            <a:r>
              <a:rPr lang="en-IN" dirty="0"/>
              <a:t>                                       Questions asked in survey.</a:t>
            </a:r>
          </a:p>
          <a:p>
            <a:pPr>
              <a:buFont typeface="Wingdings" panose="05000000000000000000" pitchFamily="2" charset="2"/>
              <a:buChar char="Ø"/>
            </a:pPr>
            <a:r>
              <a:rPr lang="en-IN" dirty="0"/>
              <a:t>                                      </a:t>
            </a:r>
            <a:r>
              <a:rPr lang="en-IN" dirty="0" err="1"/>
              <a:t>Resilence</a:t>
            </a:r>
            <a:r>
              <a:rPr lang="en-IN" dirty="0"/>
              <a:t>  Index</a:t>
            </a:r>
          </a:p>
          <a:p>
            <a:pPr>
              <a:buFont typeface="Wingdings" panose="05000000000000000000" pitchFamily="2" charset="2"/>
              <a:buChar char="Ø"/>
            </a:pPr>
            <a:r>
              <a:rPr lang="en-IN" dirty="0"/>
              <a:t>We considered the data of Region 10 for the year 2021 for our analysis as we have the most contextual and behavioural </a:t>
            </a:r>
            <a:r>
              <a:rPr lang="en-IN" dirty="0" err="1"/>
              <a:t>understading</a:t>
            </a:r>
            <a:r>
              <a:rPr lang="en-IN" dirty="0"/>
              <a:t> for the same.</a:t>
            </a:r>
          </a:p>
        </p:txBody>
      </p:sp>
      <p:sp>
        <p:nvSpPr>
          <p:cNvPr id="2" name="Title 1">
            <a:extLst>
              <a:ext uri="{FF2B5EF4-FFF2-40B4-BE49-F238E27FC236}">
                <a16:creationId xmlns:a16="http://schemas.microsoft.com/office/drawing/2014/main" id="{FBC8AB7B-F40A-44C6-5D5C-5BAF6D2C95B5}"/>
              </a:ext>
            </a:extLst>
          </p:cNvPr>
          <p:cNvSpPr>
            <a:spLocks noGrp="1"/>
          </p:cNvSpPr>
          <p:nvPr>
            <p:ph type="title"/>
          </p:nvPr>
        </p:nvSpPr>
        <p:spPr>
          <a:xfrm>
            <a:off x="1097280" y="306059"/>
            <a:ext cx="10058400" cy="1450757"/>
          </a:xfrm>
          <a:ln>
            <a:noFill/>
          </a:ln>
        </p:spPr>
        <p:txBody>
          <a:bodyPr/>
          <a:lstStyle/>
          <a:p>
            <a:r>
              <a:rPr lang="en-IN" dirty="0"/>
              <a:t>Dataset Overview</a:t>
            </a:r>
          </a:p>
        </p:txBody>
      </p:sp>
      <p:sp>
        <p:nvSpPr>
          <p:cNvPr id="10" name="Rectangle 9">
            <a:extLst>
              <a:ext uri="{FF2B5EF4-FFF2-40B4-BE49-F238E27FC236}">
                <a16:creationId xmlns:a16="http://schemas.microsoft.com/office/drawing/2014/main" id="{C87F2EE3-B66E-6126-DD6A-44546D30D68F}"/>
              </a:ext>
            </a:extLst>
          </p:cNvPr>
          <p:cNvSpPr/>
          <p:nvPr/>
        </p:nvSpPr>
        <p:spPr>
          <a:xfrm>
            <a:off x="3965510" y="4296821"/>
            <a:ext cx="1144147" cy="6581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2AADFF97-FBC2-8476-7EFE-905F0CF3AE46}"/>
              </a:ext>
            </a:extLst>
          </p:cNvPr>
          <p:cNvPicPr>
            <a:picLocks noChangeAspect="1"/>
          </p:cNvPicPr>
          <p:nvPr/>
        </p:nvPicPr>
        <p:blipFill>
          <a:blip r:embed="rId3"/>
          <a:stretch>
            <a:fillRect/>
          </a:stretch>
        </p:blipFill>
        <p:spPr>
          <a:xfrm>
            <a:off x="3672028" y="286603"/>
            <a:ext cx="8416214" cy="570114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
        <p:nvSpPr>
          <p:cNvPr id="19" name="Rectangle: Rounded Corners 18">
            <a:extLst>
              <a:ext uri="{FF2B5EF4-FFF2-40B4-BE49-F238E27FC236}">
                <a16:creationId xmlns:a16="http://schemas.microsoft.com/office/drawing/2014/main" id="{EB6AE181-E525-2F4F-0D3A-CF6039A0DFF1}"/>
              </a:ext>
            </a:extLst>
          </p:cNvPr>
          <p:cNvSpPr/>
          <p:nvPr/>
        </p:nvSpPr>
        <p:spPr>
          <a:xfrm>
            <a:off x="3465236" y="3694374"/>
            <a:ext cx="8416214" cy="877863"/>
          </a:xfrm>
          <a:prstGeom prst="round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IN" b="1" dirty="0"/>
          </a:p>
          <a:p>
            <a:pPr algn="l"/>
            <a:endParaRPr lang="en-IN" dirty="0">
              <a:solidFill>
                <a:schemeClr val="tx1"/>
              </a:solidFill>
            </a:endParaRPr>
          </a:p>
          <a:p>
            <a:pPr algn="l"/>
            <a:r>
              <a:rPr lang="en-IN" dirty="0">
                <a:solidFill>
                  <a:schemeClr val="tx1"/>
                </a:solidFill>
              </a:rPr>
              <a:t>Measure of </a:t>
            </a:r>
            <a:r>
              <a:rPr lang="en-US" dirty="0">
                <a:solidFill>
                  <a:schemeClr val="tx1"/>
                </a:solidFill>
                <a:latin typeface="SourceSansPro-Light"/>
              </a:rPr>
              <a:t>t</a:t>
            </a:r>
            <a:r>
              <a:rPr lang="en-US" sz="1800" b="0" i="0" u="none" strike="noStrike" baseline="0" dirty="0">
                <a:solidFill>
                  <a:schemeClr val="tx1"/>
                </a:solidFill>
                <a:latin typeface="SourceSansPro-Light"/>
              </a:rPr>
              <a:t>he capacity of individuals, communities, and systems to survive, adapt, and grow in the face of stress and shocks, and even transform, when conditions require it .</a:t>
            </a:r>
          </a:p>
          <a:p>
            <a:pPr algn="l"/>
            <a:endParaRPr lang="en-US" dirty="0">
              <a:latin typeface="SourceSansPro-Light"/>
            </a:endParaRPr>
          </a:p>
          <a:p>
            <a:pPr algn="l"/>
            <a:endParaRPr lang="en-IN" b="1" dirty="0"/>
          </a:p>
        </p:txBody>
      </p:sp>
      <p:pic>
        <p:nvPicPr>
          <p:cNvPr id="13" name="Picture 6">
            <a:extLst>
              <a:ext uri="{FF2B5EF4-FFF2-40B4-BE49-F238E27FC236}">
                <a16:creationId xmlns:a16="http://schemas.microsoft.com/office/drawing/2014/main" id="{336A4D36-8B98-2553-1833-019E3519F457}"/>
              </a:ext>
            </a:extLst>
          </p:cNvPr>
          <p:cNvPicPr>
            <a:picLocks noChangeAspect="1"/>
          </p:cNvPicPr>
          <p:nvPr/>
        </p:nvPicPr>
        <p:blipFill>
          <a:blip r:embed="rId4"/>
          <a:stretch>
            <a:fillRect/>
          </a:stretch>
        </p:blipFill>
        <p:spPr>
          <a:xfrm>
            <a:off x="5624208" y="-330379"/>
            <a:ext cx="6858000" cy="6594992"/>
          </a:xfrm>
          <a:prstGeom prst="rect">
            <a:avLst/>
          </a:prstGeom>
        </p:spPr>
      </p:pic>
    </p:spTree>
    <p:extLst>
      <p:ext uri="{BB962C8B-B14F-4D97-AF65-F5344CB8AC3E}">
        <p14:creationId xmlns:p14="http://schemas.microsoft.com/office/powerpoint/2010/main" val="25135656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1" restart="whenNotActive" fill="hold" evtFilter="cancelBubble" nodeType="interactiveSeq">
                <p:stCondLst>
                  <p:cond evt="onClick" delay="0">
                    <p:tgtEl>
                      <p:spTgt spid="18"/>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19" grpId="0" animBg="1"/>
      <p:bldP spid="1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EBFA-D122-2044-10CE-9FDADAE0330D}"/>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2ADA4E47-379E-545A-2AC4-9A870777B453}"/>
              </a:ext>
            </a:extLst>
          </p:cNvPr>
          <p:cNvSpPr>
            <a:spLocks noGrp="1"/>
          </p:cNvSpPr>
          <p:nvPr>
            <p:ph idx="1"/>
          </p:nvPr>
        </p:nvSpPr>
        <p:spPr/>
        <p:txBody>
          <a:bodyPr/>
          <a:lstStyle/>
          <a:p>
            <a:pPr>
              <a:buFont typeface="Wingdings" panose="05000000000000000000" pitchFamily="2" charset="2"/>
              <a:buChar char="Ø"/>
            </a:pPr>
            <a:r>
              <a:rPr lang="en-US" dirty="0"/>
              <a:t>Analyzing Global Trends Impacting Resilience Indices Across Diverse Nations.</a:t>
            </a:r>
          </a:p>
          <a:p>
            <a:pPr>
              <a:buFont typeface="Wingdings" panose="05000000000000000000" pitchFamily="2" charset="2"/>
              <a:buChar char="Ø"/>
            </a:pPr>
            <a:r>
              <a:rPr lang="en-IN" dirty="0"/>
              <a:t> </a:t>
            </a:r>
            <a:r>
              <a:rPr lang="en-US" dirty="0"/>
              <a:t>Utilizing Linear Regression for Predictive Modeling.</a:t>
            </a:r>
          </a:p>
          <a:p>
            <a:pPr>
              <a:buFont typeface="Wingdings" panose="05000000000000000000" pitchFamily="2" charset="2"/>
              <a:buChar char="Ø"/>
            </a:pPr>
            <a:r>
              <a:rPr lang="en-US" dirty="0"/>
              <a:t>Comparative Analysis of Higher-Order Models Versus Linear Models for Enhanced Dataset Modeling.</a:t>
            </a:r>
          </a:p>
        </p:txBody>
      </p:sp>
    </p:spTree>
    <p:extLst>
      <p:ext uri="{BB962C8B-B14F-4D97-AF65-F5344CB8AC3E}">
        <p14:creationId xmlns:p14="http://schemas.microsoft.com/office/powerpoint/2010/main" val="294557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39FC83D5-DA7A-C204-8F3F-3FFF192EC563}"/>
              </a:ext>
            </a:extLst>
          </p:cNvPr>
          <p:cNvSpPr>
            <a:spLocks noGrp="1"/>
          </p:cNvSpPr>
          <p:nvPr>
            <p:ph idx="1"/>
          </p:nvPr>
        </p:nvSpPr>
        <p:spPr/>
        <p:txBody>
          <a:bodyPr/>
          <a:lstStyle/>
          <a:p>
            <a:endParaRPr lang="en-IN" dirty="0"/>
          </a:p>
        </p:txBody>
      </p:sp>
      <p:sp>
        <p:nvSpPr>
          <p:cNvPr id="2" name="Title 1">
            <a:extLst>
              <a:ext uri="{FF2B5EF4-FFF2-40B4-BE49-F238E27FC236}">
                <a16:creationId xmlns:a16="http://schemas.microsoft.com/office/drawing/2014/main" id="{846CB419-8027-201E-AD86-677689B620A8}"/>
              </a:ext>
            </a:extLst>
          </p:cNvPr>
          <p:cNvSpPr>
            <a:spLocks noGrp="1"/>
          </p:cNvSpPr>
          <p:nvPr>
            <p:ph type="title"/>
          </p:nvPr>
        </p:nvSpPr>
        <p:spPr>
          <a:xfrm>
            <a:off x="1066800" y="464405"/>
            <a:ext cx="10058400" cy="1450757"/>
          </a:xfrm>
        </p:spPr>
        <p:txBody>
          <a:bodyPr/>
          <a:lstStyle/>
          <a:p>
            <a:br>
              <a:rPr lang="en-IN" dirty="0"/>
            </a:br>
            <a:r>
              <a:rPr lang="en-IN" dirty="0"/>
              <a:t>Feature Selection</a:t>
            </a:r>
          </a:p>
        </p:txBody>
      </p:sp>
      <p:sp>
        <p:nvSpPr>
          <p:cNvPr id="5" name="TextBox 4">
            <a:extLst>
              <a:ext uri="{FF2B5EF4-FFF2-40B4-BE49-F238E27FC236}">
                <a16:creationId xmlns:a16="http://schemas.microsoft.com/office/drawing/2014/main" id="{22A38B0B-80ED-0988-5CA8-A9D783EC9E52}"/>
              </a:ext>
            </a:extLst>
          </p:cNvPr>
          <p:cNvSpPr txBox="1"/>
          <p:nvPr/>
        </p:nvSpPr>
        <p:spPr>
          <a:xfrm>
            <a:off x="5775649" y="2038350"/>
            <a:ext cx="5971591" cy="4247317"/>
          </a:xfrm>
          <a:prstGeom prst="rect">
            <a:avLst/>
          </a:prstGeom>
          <a:solidFill>
            <a:schemeClr val="bg1">
              <a:lumMod val="5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US" b="0" i="0" dirty="0">
                <a:solidFill>
                  <a:schemeClr val="bg1"/>
                </a:solidFill>
                <a:effectLst/>
                <a:latin typeface="Söhne"/>
              </a:rPr>
              <a:t>Columns with null values exceeding 50% were systematically removed from the dataset.</a:t>
            </a:r>
          </a:p>
          <a:p>
            <a:endParaRPr lang="en-US" b="0" i="0" dirty="0">
              <a:solidFill>
                <a:schemeClr val="bg1"/>
              </a:solidFill>
              <a:effectLst/>
              <a:latin typeface="Söhne"/>
            </a:endParaRPr>
          </a:p>
          <a:p>
            <a:pPr marL="285750" indent="-285750">
              <a:buFont typeface="Arial" panose="020B0604020202020204" pitchFamily="34" charset="0"/>
              <a:buChar char="•"/>
            </a:pPr>
            <a:r>
              <a:rPr lang="en-US" b="0" i="0" dirty="0">
                <a:solidFill>
                  <a:schemeClr val="bg1"/>
                </a:solidFill>
                <a:effectLst/>
                <a:latin typeface="Söhne"/>
              </a:rPr>
              <a:t>Furthermore, columns exhibiting a correlation coefficient (r) with the dependent variable below 5% were thoughtfully eliminated. </a:t>
            </a:r>
          </a:p>
          <a:p>
            <a:pPr marL="285750" indent="-285750">
              <a:buFont typeface="Arial" panose="020B0604020202020204" pitchFamily="34" charset="0"/>
              <a:buChar char="•"/>
            </a:pPr>
            <a:endParaRPr lang="en-US" dirty="0">
              <a:solidFill>
                <a:schemeClr val="bg1"/>
              </a:solidFill>
              <a:latin typeface="Söhne"/>
            </a:endParaRPr>
          </a:p>
          <a:p>
            <a:pPr marL="285750" indent="-285750">
              <a:buFont typeface="Arial" panose="020B0604020202020204" pitchFamily="34" charset="0"/>
              <a:buChar char="•"/>
            </a:pPr>
            <a:r>
              <a:rPr lang="en-US" b="0" i="0" dirty="0">
                <a:solidFill>
                  <a:schemeClr val="bg1"/>
                </a:solidFill>
                <a:effectLst/>
                <a:latin typeface="Söhne"/>
              </a:rPr>
              <a:t>In addition, a meticulous review of the dataset led to the removal of certain columns based on contextual understanding and relevance.</a:t>
            </a:r>
          </a:p>
          <a:p>
            <a:pPr marL="285750" indent="-285750">
              <a:buFont typeface="Arial" panose="020B0604020202020204" pitchFamily="34" charset="0"/>
              <a:buChar char="•"/>
            </a:pPr>
            <a:endParaRPr lang="en-US" b="0" i="0" dirty="0">
              <a:solidFill>
                <a:schemeClr val="bg1"/>
              </a:solidFill>
              <a:effectLst/>
              <a:latin typeface="Söhne"/>
            </a:endParaRPr>
          </a:p>
          <a:p>
            <a:pPr marL="285750" indent="-285750">
              <a:buFont typeface="Arial" panose="020B0604020202020204" pitchFamily="34" charset="0"/>
              <a:buChar char="•"/>
            </a:pPr>
            <a:r>
              <a:rPr lang="en-US" b="0" i="0" dirty="0">
                <a:solidFill>
                  <a:schemeClr val="bg1"/>
                </a:solidFill>
                <a:effectLst/>
                <a:latin typeface="Söhne"/>
              </a:rPr>
              <a:t>Redundant features were also meticulously identified and subsequently excluded from the dataset.</a:t>
            </a:r>
            <a:endParaRPr lang="en-US" kern="0" dirty="0">
              <a:solidFill>
                <a:schemeClr val="bg1"/>
              </a:solidFill>
              <a:latin typeface="Söhne"/>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kern="0" dirty="0">
              <a:latin typeface="Aptos Display" panose="020B0004020202020204" pitchFamily="34"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32C221E5-54C2-715B-0DB7-16E99850E9E8}"/>
              </a:ext>
            </a:extLst>
          </p:cNvPr>
          <p:cNvGrpSpPr/>
          <p:nvPr/>
        </p:nvGrpSpPr>
        <p:grpSpPr>
          <a:xfrm>
            <a:off x="4320073" y="5360293"/>
            <a:ext cx="1320227" cy="746687"/>
            <a:chOff x="3838281" y="1228417"/>
            <a:chExt cx="1066692" cy="533346"/>
          </a:xfrm>
        </p:grpSpPr>
        <p:sp>
          <p:nvSpPr>
            <p:cNvPr id="7" name="Rectangle: Rounded Corners 6">
              <a:extLst>
                <a:ext uri="{FF2B5EF4-FFF2-40B4-BE49-F238E27FC236}">
                  <a16:creationId xmlns:a16="http://schemas.microsoft.com/office/drawing/2014/main" id="{03D3F736-F755-BF9C-C8AE-188E3001D291}"/>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8" name="Rectangle: Rounded Corners 4">
              <a:extLst>
                <a:ext uri="{FF2B5EF4-FFF2-40B4-BE49-F238E27FC236}">
                  <a16:creationId xmlns:a16="http://schemas.microsoft.com/office/drawing/2014/main" id="{AA79B4EF-D358-A7B5-794D-895209DE4877}"/>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Redundancy</a:t>
              </a:r>
            </a:p>
          </p:txBody>
        </p:sp>
      </p:grpSp>
      <p:grpSp>
        <p:nvGrpSpPr>
          <p:cNvPr id="20" name="Group 19">
            <a:extLst>
              <a:ext uri="{FF2B5EF4-FFF2-40B4-BE49-F238E27FC236}">
                <a16:creationId xmlns:a16="http://schemas.microsoft.com/office/drawing/2014/main" id="{5AFADBC3-EC3D-6E45-4ADA-76D2E551D44B}"/>
              </a:ext>
            </a:extLst>
          </p:cNvPr>
          <p:cNvGrpSpPr/>
          <p:nvPr/>
        </p:nvGrpSpPr>
        <p:grpSpPr>
          <a:xfrm>
            <a:off x="1607513" y="3758689"/>
            <a:ext cx="1782146" cy="662302"/>
            <a:chOff x="3838281" y="1228417"/>
            <a:chExt cx="1066692" cy="533346"/>
          </a:xfrm>
        </p:grpSpPr>
        <p:sp>
          <p:nvSpPr>
            <p:cNvPr id="21" name="Rectangle: Rounded Corners 20">
              <a:extLst>
                <a:ext uri="{FF2B5EF4-FFF2-40B4-BE49-F238E27FC236}">
                  <a16:creationId xmlns:a16="http://schemas.microsoft.com/office/drawing/2014/main" id="{50B625E8-9FC8-9293-D9CB-18D416540AB9}"/>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22" name="Rectangle: Rounded Corners 4">
              <a:extLst>
                <a:ext uri="{FF2B5EF4-FFF2-40B4-BE49-F238E27FC236}">
                  <a16:creationId xmlns:a16="http://schemas.microsoft.com/office/drawing/2014/main" id="{36D23287-7D52-82E0-D39A-0BAD267A0104}"/>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dirty="0"/>
                <a:t>Feature Selection</a:t>
              </a:r>
              <a:endParaRPr lang="en-IN" sz="1700" kern="1200" dirty="0"/>
            </a:p>
          </p:txBody>
        </p:sp>
      </p:grpSp>
      <p:grpSp>
        <p:nvGrpSpPr>
          <p:cNvPr id="23" name="Group 22">
            <a:extLst>
              <a:ext uri="{FF2B5EF4-FFF2-40B4-BE49-F238E27FC236}">
                <a16:creationId xmlns:a16="http://schemas.microsoft.com/office/drawing/2014/main" id="{FD2D93C7-8C3C-5F6F-4D26-FE8426A28AE4}"/>
              </a:ext>
            </a:extLst>
          </p:cNvPr>
          <p:cNvGrpSpPr/>
          <p:nvPr/>
        </p:nvGrpSpPr>
        <p:grpSpPr>
          <a:xfrm>
            <a:off x="4281405" y="4313754"/>
            <a:ext cx="1320227" cy="746687"/>
            <a:chOff x="3838281" y="1228417"/>
            <a:chExt cx="1066692" cy="533346"/>
          </a:xfrm>
        </p:grpSpPr>
        <p:sp>
          <p:nvSpPr>
            <p:cNvPr id="24" name="Rectangle: Rounded Corners 23">
              <a:extLst>
                <a:ext uri="{FF2B5EF4-FFF2-40B4-BE49-F238E27FC236}">
                  <a16:creationId xmlns:a16="http://schemas.microsoft.com/office/drawing/2014/main" id="{222A6A25-77A3-8BA3-AF3F-6CA5A3F5C2BE}"/>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25" name="Rectangle: Rounded Corners 4">
              <a:extLst>
                <a:ext uri="{FF2B5EF4-FFF2-40B4-BE49-F238E27FC236}">
                  <a16:creationId xmlns:a16="http://schemas.microsoft.com/office/drawing/2014/main" id="{6CE05DEE-A425-278E-883C-02F07703B174}"/>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Context</a:t>
              </a:r>
            </a:p>
          </p:txBody>
        </p:sp>
      </p:grpSp>
      <p:grpSp>
        <p:nvGrpSpPr>
          <p:cNvPr id="26" name="Group 25">
            <a:extLst>
              <a:ext uri="{FF2B5EF4-FFF2-40B4-BE49-F238E27FC236}">
                <a16:creationId xmlns:a16="http://schemas.microsoft.com/office/drawing/2014/main" id="{F1B8C041-5C13-5146-39CB-42CF787A9045}"/>
              </a:ext>
            </a:extLst>
          </p:cNvPr>
          <p:cNvGrpSpPr/>
          <p:nvPr/>
        </p:nvGrpSpPr>
        <p:grpSpPr>
          <a:xfrm>
            <a:off x="4290399" y="3236523"/>
            <a:ext cx="1320227" cy="746687"/>
            <a:chOff x="3838281" y="1228417"/>
            <a:chExt cx="1066692" cy="533346"/>
          </a:xfrm>
        </p:grpSpPr>
        <p:sp>
          <p:nvSpPr>
            <p:cNvPr id="27" name="Rectangle: Rounded Corners 26">
              <a:extLst>
                <a:ext uri="{FF2B5EF4-FFF2-40B4-BE49-F238E27FC236}">
                  <a16:creationId xmlns:a16="http://schemas.microsoft.com/office/drawing/2014/main" id="{5E72539E-2B12-CC8A-CB67-71D4BFE3DF1D}"/>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28" name="Rectangle: Rounded Corners 4">
              <a:extLst>
                <a:ext uri="{FF2B5EF4-FFF2-40B4-BE49-F238E27FC236}">
                  <a16:creationId xmlns:a16="http://schemas.microsoft.com/office/drawing/2014/main" id="{2F6C6A22-C4BA-17EF-80E8-3E59C331578B}"/>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Correlation</a:t>
              </a:r>
            </a:p>
          </p:txBody>
        </p:sp>
      </p:grpSp>
      <p:grpSp>
        <p:nvGrpSpPr>
          <p:cNvPr id="29" name="Group 28">
            <a:extLst>
              <a:ext uri="{FF2B5EF4-FFF2-40B4-BE49-F238E27FC236}">
                <a16:creationId xmlns:a16="http://schemas.microsoft.com/office/drawing/2014/main" id="{E4C9EC21-76D1-748E-D732-D09CF5F17584}"/>
              </a:ext>
            </a:extLst>
          </p:cNvPr>
          <p:cNvGrpSpPr/>
          <p:nvPr/>
        </p:nvGrpSpPr>
        <p:grpSpPr>
          <a:xfrm>
            <a:off x="4262071" y="2231268"/>
            <a:ext cx="1320227" cy="746687"/>
            <a:chOff x="3838281" y="1228417"/>
            <a:chExt cx="1066692" cy="533346"/>
          </a:xfrm>
        </p:grpSpPr>
        <p:sp>
          <p:nvSpPr>
            <p:cNvPr id="30" name="Rectangle: Rounded Corners 29">
              <a:extLst>
                <a:ext uri="{FF2B5EF4-FFF2-40B4-BE49-F238E27FC236}">
                  <a16:creationId xmlns:a16="http://schemas.microsoft.com/office/drawing/2014/main" id="{0132C5EB-164E-DF49-B833-FF62C77223DC}"/>
                </a:ext>
              </a:extLst>
            </p:cNvPr>
            <p:cNvSpPr/>
            <p:nvPr/>
          </p:nvSpPr>
          <p:spPr>
            <a:xfrm>
              <a:off x="3838281" y="1228417"/>
              <a:ext cx="1066692" cy="533346"/>
            </a:xfrm>
            <a:prstGeom prst="roundRect">
              <a:avLst>
                <a:gd name="adj" fmla="val 10000"/>
              </a:avLst>
            </a:prstGeom>
            <a:solidFill>
              <a:schemeClr val="bg1">
                <a:lumMod val="5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IN"/>
            </a:p>
          </p:txBody>
        </p:sp>
        <p:sp>
          <p:nvSpPr>
            <p:cNvPr id="31" name="Rectangle: Rounded Corners 4">
              <a:extLst>
                <a:ext uri="{FF2B5EF4-FFF2-40B4-BE49-F238E27FC236}">
                  <a16:creationId xmlns:a16="http://schemas.microsoft.com/office/drawing/2014/main" id="{8AB235F4-9F91-ADF8-05E8-0BFA0D18E58F}"/>
                </a:ext>
              </a:extLst>
            </p:cNvPr>
            <p:cNvSpPr txBox="1"/>
            <p:nvPr/>
          </p:nvSpPr>
          <p:spPr>
            <a:xfrm>
              <a:off x="3853902" y="1244038"/>
              <a:ext cx="1035450" cy="502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dirty="0"/>
                <a:t>Null Values</a:t>
              </a:r>
              <a:endParaRPr lang="en-IN" sz="1700" kern="1200" dirty="0"/>
            </a:p>
          </p:txBody>
        </p:sp>
      </p:grpSp>
      <p:cxnSp>
        <p:nvCxnSpPr>
          <p:cNvPr id="37" name="Straight Connector 36">
            <a:extLst>
              <a:ext uri="{FF2B5EF4-FFF2-40B4-BE49-F238E27FC236}">
                <a16:creationId xmlns:a16="http://schemas.microsoft.com/office/drawing/2014/main" id="{C47579BF-D61F-E9F2-E570-E25B9B5DC1A0}"/>
              </a:ext>
            </a:extLst>
          </p:cNvPr>
          <p:cNvCxnSpPr>
            <a:stCxn id="21" idx="3"/>
            <a:endCxn id="31" idx="1"/>
          </p:cNvCxnSpPr>
          <p:nvPr/>
        </p:nvCxnSpPr>
        <p:spPr>
          <a:xfrm flipV="1">
            <a:off x="3389659" y="2604611"/>
            <a:ext cx="891746" cy="1485229"/>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132D1AB-358F-D027-37FC-7EB3F595D5CF}"/>
              </a:ext>
            </a:extLst>
          </p:cNvPr>
          <p:cNvCxnSpPr>
            <a:stCxn id="21" idx="3"/>
            <a:endCxn id="8" idx="1"/>
          </p:cNvCxnSpPr>
          <p:nvPr/>
        </p:nvCxnSpPr>
        <p:spPr>
          <a:xfrm>
            <a:off x="3389659" y="4089840"/>
            <a:ext cx="949748" cy="1643796"/>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1D65AEC-673C-C246-37DD-3C44CF9E27FF}"/>
              </a:ext>
            </a:extLst>
          </p:cNvPr>
          <p:cNvCxnSpPr>
            <a:stCxn id="21" idx="3"/>
            <a:endCxn id="27" idx="1"/>
          </p:cNvCxnSpPr>
          <p:nvPr/>
        </p:nvCxnSpPr>
        <p:spPr>
          <a:xfrm flipV="1">
            <a:off x="3389659" y="3609867"/>
            <a:ext cx="900740" cy="47997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0679E73-E4EF-DF60-4153-02C949A93B14}"/>
              </a:ext>
            </a:extLst>
          </p:cNvPr>
          <p:cNvCxnSpPr>
            <a:endCxn id="25" idx="1"/>
          </p:cNvCxnSpPr>
          <p:nvPr/>
        </p:nvCxnSpPr>
        <p:spPr>
          <a:xfrm>
            <a:off x="3415757" y="4106277"/>
            <a:ext cx="884982" cy="58082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909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_ques_exp">
            <a:extLst>
              <a:ext uri="{FF2B5EF4-FFF2-40B4-BE49-F238E27FC236}">
                <a16:creationId xmlns:a16="http://schemas.microsoft.com/office/drawing/2014/main" id="{CDAFB43D-4D9B-E6C3-9A26-7163E6F7D26D}"/>
              </a:ext>
            </a:extLst>
          </p:cNvPr>
          <p:cNvGraphicFramePr>
            <a:graphicFrameLocks noGrp="1"/>
          </p:cNvGraphicFramePr>
          <p:nvPr>
            <p:extLst>
              <p:ext uri="{D42A27DB-BD31-4B8C-83A1-F6EECF244321}">
                <p14:modId xmlns:p14="http://schemas.microsoft.com/office/powerpoint/2010/main" val="4113825518"/>
              </p:ext>
            </p:extLst>
          </p:nvPr>
        </p:nvGraphicFramePr>
        <p:xfrm>
          <a:off x="1177018" y="761043"/>
          <a:ext cx="9533922" cy="5335913"/>
        </p:xfrm>
        <a:graphic>
          <a:graphicData uri="http://schemas.openxmlformats.org/drawingml/2006/table">
            <a:tbl>
              <a:tblPr firstRow="1" bandRow="1">
                <a:tableStyleId>{793D81CF-94F2-401A-BA57-92F5A7B2D0C5}</a:tableStyleId>
              </a:tblPr>
              <a:tblGrid>
                <a:gridCol w="3177974">
                  <a:extLst>
                    <a:ext uri="{9D8B030D-6E8A-4147-A177-3AD203B41FA5}">
                      <a16:colId xmlns:a16="http://schemas.microsoft.com/office/drawing/2014/main" val="3190198634"/>
                    </a:ext>
                  </a:extLst>
                </a:gridCol>
                <a:gridCol w="3177974">
                  <a:extLst>
                    <a:ext uri="{9D8B030D-6E8A-4147-A177-3AD203B41FA5}">
                      <a16:colId xmlns:a16="http://schemas.microsoft.com/office/drawing/2014/main" val="3556976198"/>
                    </a:ext>
                  </a:extLst>
                </a:gridCol>
                <a:gridCol w="3177974">
                  <a:extLst>
                    <a:ext uri="{9D8B030D-6E8A-4147-A177-3AD203B41FA5}">
                      <a16:colId xmlns:a16="http://schemas.microsoft.com/office/drawing/2014/main" val="2672649243"/>
                    </a:ext>
                  </a:extLst>
                </a:gridCol>
              </a:tblGrid>
              <a:tr h="292364">
                <a:tc>
                  <a:txBody>
                    <a:bodyPr/>
                    <a:lstStyle/>
                    <a:p>
                      <a:r>
                        <a:rPr lang="en-IN" sz="1400" dirty="0"/>
                        <a:t>Feature</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Question asked</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0086061"/>
                  </a:ext>
                </a:extLst>
              </a:tr>
              <a:tr h="293774">
                <a:tc>
                  <a:txBody>
                    <a:bodyPr/>
                    <a:lstStyle/>
                    <a:p>
                      <a:r>
                        <a:rPr lang="en-IN" sz="1400" dirty="0"/>
                        <a:t>Urbanicity</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Urban/rural -- recoded into 2 groups</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27267234"/>
                  </a:ext>
                </a:extLst>
              </a:tr>
              <a:tr h="293774">
                <a:tc>
                  <a:txBody>
                    <a:bodyPr/>
                    <a:lstStyle/>
                    <a:p>
                      <a:r>
                        <a:rPr lang="en-IN" sz="1400" dirty="0"/>
                        <a:t>Q4E</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Worried Traffic or Roadside Accident Could Cause Serious Harm</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99011234"/>
                  </a:ext>
                </a:extLst>
              </a:tr>
              <a:tr h="293774">
                <a:tc>
                  <a:txBody>
                    <a:bodyPr/>
                    <a:lstStyle/>
                    <a:p>
                      <a:r>
                        <a:rPr lang="en-IN" sz="1400" dirty="0"/>
                        <a:t>Age</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Age</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4388863"/>
                  </a:ext>
                </a:extLst>
              </a:tr>
              <a:tr h="293774">
                <a:tc>
                  <a:txBody>
                    <a:bodyPr/>
                    <a:lstStyle/>
                    <a:p>
                      <a:r>
                        <a:rPr lang="en-IN" sz="1400" dirty="0"/>
                        <a:t>Q1</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Feel More, Less or About as Safe Compared With Five Years Ago</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05543192"/>
                  </a:ext>
                </a:extLst>
              </a:tr>
              <a:tr h="293774">
                <a:tc>
                  <a:txBody>
                    <a:bodyPr/>
                    <a:lstStyle/>
                    <a:p>
                      <a:r>
                        <a:rPr lang="en-IN" sz="1400" dirty="0"/>
                        <a:t>Q9</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Artificial Intelligence Will Help or Harm People in Next 20 Years</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1000637"/>
                  </a:ext>
                </a:extLst>
              </a:tr>
              <a:tr h="293774">
                <a:tc>
                  <a:txBody>
                    <a:bodyPr/>
                    <a:lstStyle/>
                    <a:p>
                      <a:r>
                        <a:rPr lang="en-IN" sz="1400" dirty="0"/>
                        <a:t>Q4F</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Worried Mental Health Issues Could Cause Serious Harm</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66720844"/>
                  </a:ext>
                </a:extLst>
              </a:tr>
              <a:tr h="459113">
                <a:tc>
                  <a:txBody>
                    <a:bodyPr/>
                    <a:lstStyle/>
                    <a:p>
                      <a:r>
                        <a:rPr lang="en-IN" sz="1400" dirty="0"/>
                        <a:t>EMP_2010</a:t>
                      </a:r>
                      <a:endParaRPr lang="en-IN" sz="1400" dirty="0">
                        <a:latin typeface="Arial" panose="020B0604020202020204" pitchFamily="34" charset="0"/>
                        <a:cs typeface="Arial" panose="020B0604020202020204" pitchFamily="34" charset="0"/>
                      </a:endParaRPr>
                    </a:p>
                  </a:txBody>
                  <a:tcPr/>
                </a:tc>
                <a:tc>
                  <a:txBody>
                    <a:bodyPr/>
                    <a:lstStyle/>
                    <a:p>
                      <a:r>
                        <a:rPr lang="en-IN" sz="1400" dirty="0">
                          <a:latin typeface="Arial" panose="020B0604020202020204" pitchFamily="34" charset="0"/>
                          <a:cs typeface="Arial" panose="020B0604020202020204" pitchFamily="34" charset="0"/>
                        </a:rPr>
                        <a:t>Employment Status</a:t>
                      </a:r>
                    </a:p>
                  </a:txBody>
                  <a:tcPr/>
                </a:tc>
                <a:tc>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3313871"/>
                  </a:ext>
                </a:extLst>
              </a:tr>
              <a:tr h="293774">
                <a:tc>
                  <a:txBody>
                    <a:bodyPr/>
                    <a:lstStyle/>
                    <a:p>
                      <a:r>
                        <a:rPr lang="en-IN" sz="1400" dirty="0"/>
                        <a:t>Q4C</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Worried Violent Crime Could cause serious harm</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0375823"/>
                  </a:ext>
                </a:extLst>
              </a:tr>
              <a:tr h="293774">
                <a:tc>
                  <a:txBody>
                    <a:bodyPr/>
                    <a:lstStyle/>
                    <a:p>
                      <a:r>
                        <a:rPr lang="en-IN" sz="1400" dirty="0"/>
                        <a:t>Gender</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Gender</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79347974"/>
                  </a:ext>
                </a:extLst>
              </a:tr>
              <a:tr h="293774">
                <a:tc>
                  <a:txBody>
                    <a:bodyPr/>
                    <a:lstStyle/>
                    <a:p>
                      <a:r>
                        <a:rPr lang="en-IN" sz="1400" dirty="0" err="1"/>
                        <a:t>HouseholdSize</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Total number of people in household</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33264392"/>
                  </a:ext>
                </a:extLst>
              </a:tr>
              <a:tr h="293774">
                <a:tc>
                  <a:txBody>
                    <a:bodyPr/>
                    <a:lstStyle/>
                    <a:p>
                      <a:r>
                        <a:rPr lang="en-IN" sz="1400" dirty="0"/>
                        <a:t>Q10Q11Recode</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how long would you be </a:t>
                      </a:r>
                      <a:r>
                        <a:rPr lang="en-US" sz="1400" dirty="0" err="1">
                          <a:latin typeface="Arial" panose="020B0604020202020204" pitchFamily="34" charset="0"/>
                          <a:cs typeface="Arial" panose="020B0604020202020204" pitchFamily="34" charset="0"/>
                        </a:rPr>
                        <a:t>abl</a:t>
                      </a:r>
                      <a:r>
                        <a:rPr lang="en-US" sz="1400" dirty="0">
                          <a:latin typeface="Arial" panose="020B0604020202020204" pitchFamily="34" charset="0"/>
                          <a:cs typeface="Arial" panose="020B0604020202020204" pitchFamily="34" charset="0"/>
                        </a:rPr>
                        <a:t> to cover your basic needs</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80295079"/>
                  </a:ext>
                </a:extLst>
              </a:tr>
              <a:tr h="293774">
                <a:tc>
                  <a:txBody>
                    <a:bodyPr/>
                    <a:lstStyle/>
                    <a:p>
                      <a:r>
                        <a:rPr lang="en-IN" sz="1400" dirty="0" err="1"/>
                        <a:t>ChildrenInHouseHold</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Children under 15 in the household</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9806096"/>
                  </a:ext>
                </a:extLst>
              </a:tr>
              <a:tr h="293774">
                <a:tc>
                  <a:txBody>
                    <a:bodyPr/>
                    <a:lstStyle/>
                    <a:p>
                      <a:r>
                        <a:rPr lang="en-IN" sz="1400" dirty="0"/>
                        <a:t>Q6</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Used Internet, Including Social Media, in Past 30 Days</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09960065"/>
                  </a:ext>
                </a:extLst>
              </a:tr>
              <a:tr h="293774">
                <a:tc>
                  <a:txBody>
                    <a:bodyPr/>
                    <a:lstStyle/>
                    <a:p>
                      <a:r>
                        <a:rPr lang="en-IN" sz="1400" dirty="0"/>
                        <a:t>CountryIncomeLevel2021</a:t>
                      </a:r>
                      <a:endParaRPr lang="en-IN" sz="1400" dirty="0">
                        <a:latin typeface="Arial" panose="020B0604020202020204" pitchFamily="34" charset="0"/>
                        <a:cs typeface="Arial" panose="020B0604020202020204" pitchFamily="34" charset="0"/>
                      </a:endParaRPr>
                    </a:p>
                  </a:txBody>
                  <a:tcPr/>
                </a:tc>
                <a:tc gridSpan="2">
                  <a:txBody>
                    <a:bodyPr/>
                    <a:lstStyle/>
                    <a:p>
                      <a:r>
                        <a:rPr lang="en-US" sz="1400" dirty="0">
                          <a:latin typeface="Arial" panose="020B0604020202020204" pitchFamily="34" charset="0"/>
                          <a:cs typeface="Arial" panose="020B0604020202020204" pitchFamily="34" charset="0"/>
                        </a:rPr>
                        <a:t>World Bank Country Income Classification corresponding to 2021 data</a:t>
                      </a:r>
                      <a:endParaRPr lang="en-IN" sz="1400" dirty="0">
                        <a:latin typeface="Arial" panose="020B0604020202020204" pitchFamily="34" charset="0"/>
                        <a:cs typeface="Arial" panose="020B0604020202020204" pitchFamily="34" charset="0"/>
                      </a:endParaRP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48199142"/>
                  </a:ext>
                </a:extLst>
              </a:tr>
              <a:tr h="293774">
                <a:tc>
                  <a:txBody>
                    <a:bodyPr/>
                    <a:lstStyle/>
                    <a:p>
                      <a:r>
                        <a:rPr lang="en-IN" sz="1400" dirty="0" err="1"/>
                        <a:t>IncomeFeeling</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Feelings About Household Income</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1464233"/>
                  </a:ext>
                </a:extLst>
              </a:tr>
              <a:tr h="293774">
                <a:tc>
                  <a:txBody>
                    <a:bodyPr/>
                    <a:lstStyle/>
                    <a:p>
                      <a:r>
                        <a:rPr lang="en-IN" sz="1400" dirty="0"/>
                        <a:t>Education</a:t>
                      </a:r>
                      <a:endParaRPr lang="en-IN" sz="1400" dirty="0">
                        <a:latin typeface="Arial" panose="020B0604020202020204" pitchFamily="34" charset="0"/>
                        <a:cs typeface="Arial" panose="020B0604020202020204" pitchFamily="34" charset="0"/>
                      </a:endParaRPr>
                    </a:p>
                  </a:txBody>
                  <a:tcPr/>
                </a:tc>
                <a:tc gridSpan="2">
                  <a:txBody>
                    <a:bodyPr/>
                    <a:lstStyle/>
                    <a:p>
                      <a:r>
                        <a:rPr lang="en-IN" sz="1400" dirty="0">
                          <a:latin typeface="Arial" panose="020B0604020202020204" pitchFamily="34" charset="0"/>
                          <a:cs typeface="Arial" panose="020B0604020202020204" pitchFamily="34" charset="0"/>
                        </a:rPr>
                        <a:t>Education Level</a:t>
                      </a:r>
                    </a:p>
                  </a:txBody>
                  <a:tcPr/>
                </a:tc>
                <a:tc hMerge="1">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4445977"/>
                  </a:ext>
                </a:extLst>
              </a:tr>
            </a:tbl>
          </a:graphicData>
        </a:graphic>
      </p:graphicFrame>
      <p:graphicFrame>
        <p:nvGraphicFramePr>
          <p:cNvPr id="4" name="Table_ques">
            <a:extLst>
              <a:ext uri="{FF2B5EF4-FFF2-40B4-BE49-F238E27FC236}">
                <a16:creationId xmlns:a16="http://schemas.microsoft.com/office/drawing/2014/main" id="{5EE3D3A2-0CE6-18AD-83C3-14C425B24777}"/>
              </a:ext>
            </a:extLst>
          </p:cNvPr>
          <p:cNvGraphicFramePr>
            <a:graphicFrameLocks noGrp="1"/>
          </p:cNvGraphicFramePr>
          <p:nvPr>
            <p:extLst>
              <p:ext uri="{D42A27DB-BD31-4B8C-83A1-F6EECF244321}">
                <p14:modId xmlns:p14="http://schemas.microsoft.com/office/powerpoint/2010/main" val="3876023831"/>
              </p:ext>
            </p:extLst>
          </p:nvPr>
        </p:nvGraphicFramePr>
        <p:xfrm>
          <a:off x="1177018" y="761047"/>
          <a:ext cx="9533922" cy="5335909"/>
        </p:xfrm>
        <a:graphic>
          <a:graphicData uri="http://schemas.openxmlformats.org/drawingml/2006/table">
            <a:tbl>
              <a:tblPr firstRow="1" bandRow="1">
                <a:tableStyleId>{793D81CF-94F2-401A-BA57-92F5A7B2D0C5}</a:tableStyleId>
              </a:tblPr>
              <a:tblGrid>
                <a:gridCol w="3177974">
                  <a:extLst>
                    <a:ext uri="{9D8B030D-6E8A-4147-A177-3AD203B41FA5}">
                      <a16:colId xmlns:a16="http://schemas.microsoft.com/office/drawing/2014/main" val="3190198634"/>
                    </a:ext>
                  </a:extLst>
                </a:gridCol>
                <a:gridCol w="3177974">
                  <a:extLst>
                    <a:ext uri="{9D8B030D-6E8A-4147-A177-3AD203B41FA5}">
                      <a16:colId xmlns:a16="http://schemas.microsoft.com/office/drawing/2014/main" val="3556976198"/>
                    </a:ext>
                  </a:extLst>
                </a:gridCol>
                <a:gridCol w="3177974">
                  <a:extLst>
                    <a:ext uri="{9D8B030D-6E8A-4147-A177-3AD203B41FA5}">
                      <a16:colId xmlns:a16="http://schemas.microsoft.com/office/drawing/2014/main" val="2672649243"/>
                    </a:ext>
                  </a:extLst>
                </a:gridCol>
              </a:tblGrid>
              <a:tr h="313877">
                <a:tc>
                  <a:txBody>
                    <a:bodyPr/>
                    <a:lstStyle/>
                    <a:p>
                      <a:r>
                        <a:rPr lang="en-IN" sz="1400" dirty="0"/>
                        <a:t>Feature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Correlation (r) with dependent variable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Type of Encoding</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0086061"/>
                  </a:ext>
                </a:extLst>
              </a:tr>
              <a:tr h="313877">
                <a:tc>
                  <a:txBody>
                    <a:bodyPr/>
                    <a:lstStyle/>
                    <a:p>
                      <a:r>
                        <a:rPr lang="en-IN" sz="1400" dirty="0"/>
                        <a:t>Urbanicity</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0.019438</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27267234"/>
                  </a:ext>
                </a:extLst>
              </a:tr>
              <a:tr h="313877">
                <a:tc>
                  <a:txBody>
                    <a:bodyPr/>
                    <a:lstStyle/>
                    <a:p>
                      <a:r>
                        <a:rPr lang="en-IN" sz="1400" dirty="0"/>
                        <a:t>Q4E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0.025087</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99011234"/>
                  </a:ext>
                </a:extLst>
              </a:tr>
              <a:tr h="313877">
                <a:tc>
                  <a:txBody>
                    <a:bodyPr/>
                    <a:lstStyle/>
                    <a:p>
                      <a:r>
                        <a:rPr lang="en-IN" sz="1400" dirty="0"/>
                        <a:t>Age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0.066773</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4388863"/>
                  </a:ext>
                </a:extLst>
              </a:tr>
              <a:tr h="313877">
                <a:tc>
                  <a:txBody>
                    <a:bodyPr/>
                    <a:lstStyle/>
                    <a:p>
                      <a:r>
                        <a:rPr lang="en-IN" sz="1400" dirty="0"/>
                        <a:t>Q1</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0.086451</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05543192"/>
                  </a:ext>
                </a:extLst>
              </a:tr>
              <a:tr h="313877">
                <a:tc>
                  <a:txBody>
                    <a:bodyPr/>
                    <a:lstStyle/>
                    <a:p>
                      <a:r>
                        <a:rPr lang="en-IN" sz="1400" dirty="0"/>
                        <a:t>Q9</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0.096583</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1000637"/>
                  </a:ext>
                </a:extLst>
              </a:tr>
              <a:tr h="313877">
                <a:tc>
                  <a:txBody>
                    <a:bodyPr/>
                    <a:lstStyle/>
                    <a:p>
                      <a:r>
                        <a:rPr lang="en-IN" sz="1400" dirty="0"/>
                        <a:t>Q4F</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0.102080</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66720844"/>
                  </a:ext>
                </a:extLst>
              </a:tr>
              <a:tr h="313877">
                <a:tc>
                  <a:txBody>
                    <a:bodyPr/>
                    <a:lstStyle/>
                    <a:p>
                      <a:r>
                        <a:rPr lang="en-IN" sz="1400" dirty="0"/>
                        <a:t>EMP_2010</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0.136254</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3313871"/>
                  </a:ext>
                </a:extLst>
              </a:tr>
              <a:tr h="313877">
                <a:tc>
                  <a:txBody>
                    <a:bodyPr/>
                    <a:lstStyle/>
                    <a:p>
                      <a:r>
                        <a:rPr lang="en-IN" sz="1400" dirty="0"/>
                        <a:t>Q4C</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0.139095</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0375823"/>
                  </a:ext>
                </a:extLst>
              </a:tr>
              <a:tr h="313877">
                <a:tc>
                  <a:txBody>
                    <a:bodyPr/>
                    <a:lstStyle/>
                    <a:p>
                      <a:r>
                        <a:rPr lang="en-IN" sz="1400" dirty="0"/>
                        <a:t>Gender</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0.143974</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79347974"/>
                  </a:ext>
                </a:extLst>
              </a:tr>
              <a:tr h="313877">
                <a:tc>
                  <a:txBody>
                    <a:bodyPr/>
                    <a:lstStyle/>
                    <a:p>
                      <a:r>
                        <a:rPr lang="en-IN" sz="1400" dirty="0" err="1"/>
                        <a:t>HouseholdSize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0.221710</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33264392"/>
                  </a:ext>
                </a:extLst>
              </a:tr>
              <a:tr h="313877">
                <a:tc>
                  <a:txBody>
                    <a:bodyPr/>
                    <a:lstStyle/>
                    <a:p>
                      <a:r>
                        <a:rPr lang="en-IN" sz="1400" dirty="0"/>
                        <a:t>Q10Q11Recode</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0.253197</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80295079"/>
                  </a:ext>
                </a:extLst>
              </a:tr>
              <a:tr h="313877">
                <a:tc>
                  <a:txBody>
                    <a:bodyPr/>
                    <a:lstStyle/>
                    <a:p>
                      <a:r>
                        <a:rPr lang="en-IN" sz="1400" dirty="0" err="1"/>
                        <a:t>ChildrenInHouseHold</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0.271989</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9806096"/>
                  </a:ext>
                </a:extLst>
              </a:tr>
              <a:tr h="313877">
                <a:tc>
                  <a:txBody>
                    <a:bodyPr/>
                    <a:lstStyle/>
                    <a:p>
                      <a:r>
                        <a:rPr lang="en-IN" sz="1400" dirty="0"/>
                        <a:t>Q6</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0.331593</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One Hot</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09960065"/>
                  </a:ext>
                </a:extLst>
              </a:tr>
              <a:tr h="313877">
                <a:tc>
                  <a:txBody>
                    <a:bodyPr/>
                    <a:lstStyle/>
                    <a:p>
                      <a:r>
                        <a:rPr lang="en-IN" sz="1400" dirty="0"/>
                        <a:t>CountryIncomeLevel2021</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0.364206</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48199142"/>
                  </a:ext>
                </a:extLst>
              </a:tr>
              <a:tr h="313877">
                <a:tc>
                  <a:txBody>
                    <a:bodyPr/>
                    <a:lstStyle/>
                    <a:p>
                      <a:r>
                        <a:rPr lang="en-IN" sz="1400" dirty="0" err="1"/>
                        <a:t>IncomeFeeling</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0.371784</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1464233"/>
                  </a:ext>
                </a:extLst>
              </a:tr>
              <a:tr h="313877">
                <a:tc>
                  <a:txBody>
                    <a:bodyPr/>
                    <a:lstStyle/>
                    <a:p>
                      <a:r>
                        <a:rPr lang="en-IN" sz="1400" dirty="0"/>
                        <a:t>Education</a:t>
                      </a:r>
                      <a:endParaRPr lang="en-IN" sz="1400" dirty="0">
                        <a:latin typeface="Arial" panose="020B0604020202020204" pitchFamily="34" charset="0"/>
                        <a:cs typeface="Arial" panose="020B0604020202020204" pitchFamily="34" charset="0"/>
                      </a:endParaRPr>
                    </a:p>
                  </a:txBody>
                  <a:tcPr/>
                </a:tc>
                <a:tc>
                  <a:txBody>
                    <a:bodyPr/>
                    <a:lstStyle/>
                    <a:p>
                      <a:r>
                        <a:rPr lang="en-IN" sz="1400" dirty="0"/>
                        <a:t>0.438818</a:t>
                      </a:r>
                      <a:endParaRPr lang="en-IN" sz="1400" dirty="0">
                        <a:latin typeface="Arial" panose="020B0604020202020204" pitchFamily="34" charset="0"/>
                        <a:cs typeface="Arial" panose="020B0604020202020204" pitchFamily="34" charset="0"/>
                      </a:endParaRPr>
                    </a:p>
                  </a:txBody>
                  <a:tcPr/>
                </a:tc>
                <a:tc>
                  <a:txBody>
                    <a:bodyPr/>
                    <a:lstStyle/>
                    <a:p>
                      <a:r>
                        <a:rPr lang="en-IN" sz="1400" dirty="0"/>
                        <a:t>Ordinal </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4445977"/>
                  </a:ext>
                </a:extLst>
              </a:tr>
            </a:tbl>
          </a:graphicData>
        </a:graphic>
      </p:graphicFrame>
      <p:sp>
        <p:nvSpPr>
          <p:cNvPr id="6" name="TextBox 5">
            <a:extLst>
              <a:ext uri="{FF2B5EF4-FFF2-40B4-BE49-F238E27FC236}">
                <a16:creationId xmlns:a16="http://schemas.microsoft.com/office/drawing/2014/main" id="{81BA6942-7E92-DD4F-8284-2EAA02B22222}"/>
              </a:ext>
            </a:extLst>
          </p:cNvPr>
          <p:cNvSpPr txBox="1"/>
          <p:nvPr/>
        </p:nvSpPr>
        <p:spPr>
          <a:xfrm>
            <a:off x="1301277" y="71670"/>
            <a:ext cx="9059159" cy="584775"/>
          </a:xfrm>
          <a:prstGeom prst="rect">
            <a:avLst/>
          </a:prstGeom>
          <a:noFill/>
        </p:spPr>
        <p:txBody>
          <a:bodyPr wrap="square" rtlCol="0">
            <a:spAutoFit/>
          </a:bodyPr>
          <a:lstStyle/>
          <a:p>
            <a:pPr algn="ctr"/>
            <a:r>
              <a:rPr lang="en-IN" sz="3200" b="1" dirty="0">
                <a:latin typeface="Arial" panose="020B0604020202020204" pitchFamily="34" charset="0"/>
                <a:cs typeface="Arial" panose="020B0604020202020204" pitchFamily="34" charset="0"/>
              </a:rPr>
              <a:t>Feature Selection</a:t>
            </a:r>
          </a:p>
        </p:txBody>
      </p:sp>
    </p:spTree>
    <p:extLst>
      <p:ext uri="{BB962C8B-B14F-4D97-AF65-F5344CB8AC3E}">
        <p14:creationId xmlns:p14="http://schemas.microsoft.com/office/powerpoint/2010/main" val="3719448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DA">
            <a:extLst>
              <a:ext uri="{FF2B5EF4-FFF2-40B4-BE49-F238E27FC236}">
                <a16:creationId xmlns:a16="http://schemas.microsoft.com/office/drawing/2014/main" id="{2DE6EBFA-D122-2044-10CE-9FDADAE0330D}"/>
              </a:ext>
            </a:extLst>
          </p:cNvPr>
          <p:cNvSpPr>
            <a:spLocks noGrp="1"/>
          </p:cNvSpPr>
          <p:nvPr>
            <p:ph type="title"/>
          </p:nvPr>
        </p:nvSpPr>
        <p:spPr/>
        <p:txBody>
          <a:bodyPr/>
          <a:lstStyle/>
          <a:p>
            <a:r>
              <a:rPr lang="en-IN" dirty="0"/>
              <a:t>Exploratory Data Analysis</a:t>
            </a:r>
          </a:p>
        </p:txBody>
      </p:sp>
      <p:pic>
        <p:nvPicPr>
          <p:cNvPr id="6" name="Content Placeholder 5">
            <a:extLst>
              <a:ext uri="{FF2B5EF4-FFF2-40B4-BE49-F238E27FC236}">
                <a16:creationId xmlns:a16="http://schemas.microsoft.com/office/drawing/2014/main" id="{F96E8DF9-5089-60FF-5E6B-527E5A0327F2}"/>
              </a:ext>
            </a:extLst>
          </p:cNvPr>
          <p:cNvPicPr>
            <a:picLocks noGrp="1" noChangeAspect="1"/>
          </p:cNvPicPr>
          <p:nvPr>
            <p:ph idx="1"/>
          </p:nvPr>
        </p:nvPicPr>
        <p:blipFill>
          <a:blip r:embed="rId2"/>
          <a:stretch>
            <a:fillRect/>
          </a:stretch>
        </p:blipFill>
        <p:spPr>
          <a:xfrm>
            <a:off x="1097280" y="2247243"/>
            <a:ext cx="5492056" cy="3646316"/>
          </a:xfrm>
        </p:spPr>
      </p:pic>
      <p:pic>
        <p:nvPicPr>
          <p:cNvPr id="10" name="Picture 9">
            <a:extLst>
              <a:ext uri="{FF2B5EF4-FFF2-40B4-BE49-F238E27FC236}">
                <a16:creationId xmlns:a16="http://schemas.microsoft.com/office/drawing/2014/main" id="{18BAA0CF-EEF1-35EA-0C83-F3282743FA2B}"/>
              </a:ext>
            </a:extLst>
          </p:cNvPr>
          <p:cNvPicPr>
            <a:picLocks noChangeAspect="1"/>
          </p:cNvPicPr>
          <p:nvPr/>
        </p:nvPicPr>
        <p:blipFill>
          <a:blip r:embed="rId3"/>
          <a:stretch>
            <a:fillRect/>
          </a:stretch>
        </p:blipFill>
        <p:spPr>
          <a:xfrm>
            <a:off x="6849217" y="2188876"/>
            <a:ext cx="4168501" cy="3514340"/>
          </a:xfrm>
          <a:prstGeom prst="rect">
            <a:avLst/>
          </a:prstGeom>
        </p:spPr>
      </p:pic>
      <p:sp>
        <p:nvSpPr>
          <p:cNvPr id="4" name="Rectangle: Rounded Corners 3">
            <a:extLst>
              <a:ext uri="{FF2B5EF4-FFF2-40B4-BE49-F238E27FC236}">
                <a16:creationId xmlns:a16="http://schemas.microsoft.com/office/drawing/2014/main" id="{3015EB02-3CF2-D74D-5D05-7DBB956D00C9}"/>
              </a:ext>
            </a:extLst>
          </p:cNvPr>
          <p:cNvSpPr/>
          <p:nvPr/>
        </p:nvSpPr>
        <p:spPr>
          <a:xfrm>
            <a:off x="1097280" y="738119"/>
            <a:ext cx="10058400" cy="999241"/>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solidFill>
                  <a:schemeClr val="bg1"/>
                </a:solidFill>
                <a:effectLst/>
                <a:latin typeface="sohne"/>
              </a:rPr>
              <a:t>Exploratory Data Analysis refers to the critical process of performing initial investigations on data so as to discover patterns , to spot anomalies , to test hypothesis and to check assumptions with the help of summary statistics and graphical representations.</a:t>
            </a:r>
            <a:endParaRPr lang="en-IN" dirty="0">
              <a:solidFill>
                <a:schemeClr val="bg1"/>
              </a:solidFill>
            </a:endParaRPr>
          </a:p>
        </p:txBody>
      </p:sp>
    </p:spTree>
    <p:extLst>
      <p:ext uri="{BB962C8B-B14F-4D97-AF65-F5344CB8AC3E}">
        <p14:creationId xmlns:p14="http://schemas.microsoft.com/office/powerpoint/2010/main" val="36372950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nextCondLst>
                <p:cond evt="onClick" delay="0">
                  <p:tgtEl>
                    <p:spTgt spid="2"/>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bldLst>
      <p:bldP spid="4" grpId="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95060-DCE9-AD49-4A25-C0E537380CC6}"/>
              </a:ext>
            </a:extLst>
          </p:cNvPr>
          <p:cNvSpPr>
            <a:spLocks noGrp="1"/>
          </p:cNvSpPr>
          <p:nvPr>
            <p:ph type="title"/>
          </p:nvPr>
        </p:nvSpPr>
        <p:spPr/>
        <p:txBody>
          <a:bodyPr/>
          <a:lstStyle/>
          <a:p>
            <a:r>
              <a:rPr lang="en-IN" dirty="0"/>
              <a:t>Exploratory Data Analysis</a:t>
            </a:r>
          </a:p>
        </p:txBody>
      </p:sp>
      <p:pic>
        <p:nvPicPr>
          <p:cNvPr id="19" name="Picture 18">
            <a:extLst>
              <a:ext uri="{FF2B5EF4-FFF2-40B4-BE49-F238E27FC236}">
                <a16:creationId xmlns:a16="http://schemas.microsoft.com/office/drawing/2014/main" id="{D09791D9-0406-E567-5568-0EBE3E3BC935}"/>
              </a:ext>
            </a:extLst>
          </p:cNvPr>
          <p:cNvPicPr>
            <a:picLocks noChangeAspect="1"/>
          </p:cNvPicPr>
          <p:nvPr/>
        </p:nvPicPr>
        <p:blipFill>
          <a:blip r:embed="rId2"/>
          <a:stretch>
            <a:fillRect/>
          </a:stretch>
        </p:blipFill>
        <p:spPr>
          <a:xfrm>
            <a:off x="924127" y="2197224"/>
            <a:ext cx="5141394" cy="3924683"/>
          </a:xfrm>
          <a:prstGeom prst="rect">
            <a:avLst/>
          </a:prstGeom>
        </p:spPr>
      </p:pic>
      <p:pic>
        <p:nvPicPr>
          <p:cNvPr id="29" name="Content Placeholder 28">
            <a:extLst>
              <a:ext uri="{FF2B5EF4-FFF2-40B4-BE49-F238E27FC236}">
                <a16:creationId xmlns:a16="http://schemas.microsoft.com/office/drawing/2014/main" id="{4A0CD6CE-413E-0961-B10B-02B05D7D3311}"/>
              </a:ext>
            </a:extLst>
          </p:cNvPr>
          <p:cNvPicPr>
            <a:picLocks noGrp="1" noChangeAspect="1"/>
          </p:cNvPicPr>
          <p:nvPr>
            <p:ph idx="1"/>
          </p:nvPr>
        </p:nvPicPr>
        <p:blipFill>
          <a:blip r:embed="rId3"/>
          <a:stretch>
            <a:fillRect/>
          </a:stretch>
        </p:blipFill>
        <p:spPr>
          <a:xfrm>
            <a:off x="6219647" y="2206952"/>
            <a:ext cx="4936033" cy="4028478"/>
          </a:xfrm>
        </p:spPr>
      </p:pic>
    </p:spTree>
    <p:extLst>
      <p:ext uri="{BB962C8B-B14F-4D97-AF65-F5344CB8AC3E}">
        <p14:creationId xmlns:p14="http://schemas.microsoft.com/office/powerpoint/2010/main" val="1192948797"/>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{2DB12E7A-D356-4DF3-BDAC-ACE2DA85A0C8}tf22712842_win32</Template>
  <TotalTime>1398</TotalTime>
  <Words>1008</Words>
  <Application>Microsoft Office PowerPoint</Application>
  <PresentationFormat>Widescreen</PresentationFormat>
  <Paragraphs>174</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Aptos Display</vt:lpstr>
      <vt:lpstr>Arial</vt:lpstr>
      <vt:lpstr>Bookman Old Style</vt:lpstr>
      <vt:lpstr>Calibri</vt:lpstr>
      <vt:lpstr>Franklin Gothic Book</vt:lpstr>
      <vt:lpstr>sohne</vt:lpstr>
      <vt:lpstr>Söhne</vt:lpstr>
      <vt:lpstr>SourceSansPro-Light</vt:lpstr>
      <vt:lpstr>Wingdings</vt:lpstr>
      <vt:lpstr>Custom</vt:lpstr>
      <vt:lpstr>Data Analysis And Predictive Modelling For  Llyod World Risk Poll</vt:lpstr>
      <vt:lpstr>Contents</vt:lpstr>
      <vt:lpstr>Dataset Overview</vt:lpstr>
      <vt:lpstr>Dataset Overview</vt:lpstr>
      <vt:lpstr>Objectives</vt:lpstr>
      <vt:lpstr> Feature Selection</vt:lpstr>
      <vt:lpstr>PowerPoint Presentation</vt:lpstr>
      <vt:lpstr>Exploratory Data Analysis</vt:lpstr>
      <vt:lpstr>Exploratory Data Analysis</vt:lpstr>
      <vt:lpstr>PowerPoint Presentation</vt:lpstr>
      <vt:lpstr>PowerPoint Presentation</vt:lpstr>
      <vt:lpstr>Predictive Modelling</vt:lpstr>
      <vt:lpstr>Predictive Modelling: OLS Regression</vt:lpstr>
      <vt:lpstr>Linear vs Polynomial Regression</vt:lpstr>
      <vt:lpstr>Regularization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And Predictive Modelling For  Llyod World Risk Poll</dc:title>
  <dc:creator>Samyak Srivatsa</dc:creator>
  <cp:lastModifiedBy>Samyak Srivatsa</cp:lastModifiedBy>
  <cp:revision>8</cp:revision>
  <dcterms:created xsi:type="dcterms:W3CDTF">2023-09-27T09:13:51Z</dcterms:created>
  <dcterms:modified xsi:type="dcterms:W3CDTF">2023-09-28T10:00:01Z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